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3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5963" r:id="rId1"/>
    <p:sldMasterId id="2147485979" r:id="rId2"/>
    <p:sldMasterId id="2147485993" r:id="rId3"/>
    <p:sldMasterId id="2147486008" r:id="rId4"/>
  </p:sldMasterIdLst>
  <p:notesMasterIdLst>
    <p:notesMasterId r:id="rId41"/>
  </p:notesMasterIdLst>
  <p:sldIdLst>
    <p:sldId id="660" r:id="rId5"/>
    <p:sldId id="290" r:id="rId6"/>
    <p:sldId id="257" r:id="rId7"/>
    <p:sldId id="266" r:id="rId8"/>
    <p:sldId id="275" r:id="rId9"/>
    <p:sldId id="258" r:id="rId10"/>
    <p:sldId id="283" r:id="rId11"/>
    <p:sldId id="661" r:id="rId12"/>
    <p:sldId id="662" r:id="rId13"/>
    <p:sldId id="260" r:id="rId14"/>
    <p:sldId id="268" r:id="rId15"/>
    <p:sldId id="287" r:id="rId16"/>
    <p:sldId id="269" r:id="rId17"/>
    <p:sldId id="270" r:id="rId18"/>
    <p:sldId id="271" r:id="rId19"/>
    <p:sldId id="272" r:id="rId20"/>
    <p:sldId id="285" r:id="rId21"/>
    <p:sldId id="286" r:id="rId22"/>
    <p:sldId id="276" r:id="rId23"/>
    <p:sldId id="273" r:id="rId24"/>
    <p:sldId id="274" r:id="rId25"/>
    <p:sldId id="262" r:id="rId26"/>
    <p:sldId id="264" r:id="rId27"/>
    <p:sldId id="278" r:id="rId28"/>
    <p:sldId id="279" r:id="rId29"/>
    <p:sldId id="277" r:id="rId30"/>
    <p:sldId id="288" r:id="rId31"/>
    <p:sldId id="280" r:id="rId32"/>
    <p:sldId id="263" r:id="rId33"/>
    <p:sldId id="281" r:id="rId34"/>
    <p:sldId id="282" r:id="rId35"/>
    <p:sldId id="289" r:id="rId36"/>
    <p:sldId id="259" r:id="rId37"/>
    <p:sldId id="284" r:id="rId38"/>
    <p:sldId id="267" r:id="rId39"/>
    <p:sldId id="652" r:id="rId40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7B4C0D-F3F4-4E84-B7E8-F2F737FA7311}" v="1" dt="2023-06-27T14:15:45.2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7" autoAdjust="0"/>
    <p:restoredTop sz="83671" autoAdjust="0"/>
  </p:normalViewPr>
  <p:slideViewPr>
    <p:cSldViewPr snapToGrid="0">
      <p:cViewPr varScale="1">
        <p:scale>
          <a:sx n="56" d="100"/>
          <a:sy n="56" d="100"/>
        </p:scale>
        <p:origin x="106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oby, Charlotte" userId="bf3d6bd8-f166-46a1-964c-bf7b72577bbd" providerId="ADAL" clId="{6B7B4C0D-F3F4-4E84-B7E8-F2F737FA7311}"/>
    <pc:docChg chg="custSel modSld">
      <pc:chgData name="Looby, Charlotte" userId="bf3d6bd8-f166-46a1-964c-bf7b72577bbd" providerId="ADAL" clId="{6B7B4C0D-F3F4-4E84-B7E8-F2F737FA7311}" dt="2023-06-27T14:16:09.340" v="108" actId="122"/>
      <pc:docMkLst>
        <pc:docMk/>
      </pc:docMkLst>
      <pc:sldChg chg="addSp modSp mod">
        <pc:chgData name="Looby, Charlotte" userId="bf3d6bd8-f166-46a1-964c-bf7b72577bbd" providerId="ADAL" clId="{6B7B4C0D-F3F4-4E84-B7E8-F2F737FA7311}" dt="2023-06-27T14:16:09.340" v="108" actId="122"/>
        <pc:sldMkLst>
          <pc:docMk/>
          <pc:sldMk cId="2165220853" sldId="267"/>
        </pc:sldMkLst>
        <pc:spChg chg="add mod">
          <ac:chgData name="Looby, Charlotte" userId="bf3d6bd8-f166-46a1-964c-bf7b72577bbd" providerId="ADAL" clId="{6B7B4C0D-F3F4-4E84-B7E8-F2F737FA7311}" dt="2023-06-27T14:16:09.340" v="108" actId="122"/>
          <ac:spMkLst>
            <pc:docMk/>
            <pc:sldMk cId="2165220853" sldId="267"/>
            <ac:spMk id="4" creationId="{0B78DC84-4938-28C6-CBE4-18F51749934C}"/>
          </ac:spMkLst>
        </pc:spChg>
      </pc:sldChg>
      <pc:sldChg chg="modSp mod">
        <pc:chgData name="Looby, Charlotte" userId="bf3d6bd8-f166-46a1-964c-bf7b72577bbd" providerId="ADAL" clId="{6B7B4C0D-F3F4-4E84-B7E8-F2F737FA7311}" dt="2023-06-27T13:59:38.397" v="73" actId="20577"/>
        <pc:sldMkLst>
          <pc:docMk/>
          <pc:sldMk cId="14179200" sldId="277"/>
        </pc:sldMkLst>
        <pc:spChg chg="mod">
          <ac:chgData name="Looby, Charlotte" userId="bf3d6bd8-f166-46a1-964c-bf7b72577bbd" providerId="ADAL" clId="{6B7B4C0D-F3F4-4E84-B7E8-F2F737FA7311}" dt="2023-06-27T13:59:38.397" v="73" actId="20577"/>
          <ac:spMkLst>
            <pc:docMk/>
            <pc:sldMk cId="14179200" sldId="277"/>
            <ac:spMk id="3" creationId="{B7951C6C-C13C-ECD9-862B-2F16087038B3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2ECA25-7DA3-4986-A022-465151C67B59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3D59F4-A774-41D3-AE34-5BAD37F45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7624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D59F4-A774-41D3-AE34-5BAD37F4565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6610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dollar signs needed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D59F4-A774-41D3-AE34-5BAD37F4565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0543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</a:t>
            </a:r>
            <a:r>
              <a:rPr lang="en-US" dirty="0" err="1"/>
              <a:t>group_by</a:t>
            </a:r>
            <a:r>
              <a:rPr lang="en-US" dirty="0"/>
              <a:t> multiple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D59F4-A774-41D3-AE34-5BAD37F4565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8877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Statistic of a continuous variable grouped by a categorical variable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D59F4-A774-41D3-AE34-5BAD37F4565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0789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Viewer pane, bottom right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D59F4-A774-41D3-AE34-5BAD37F4565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7138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8463" y="695325"/>
            <a:ext cx="6188075" cy="34813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B8C9F8-2507-43B8-94EB-5DEE5D53B02A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769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 has R or </a:t>
            </a:r>
            <a:r>
              <a:rPr lang="en-US" dirty="0" err="1"/>
              <a:t>Rstudio</a:t>
            </a:r>
            <a:r>
              <a:rPr lang="en-US" dirty="0"/>
              <a:t> downloaded?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D59F4-A774-41D3-AE34-5BAD37F4565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4361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Dataset is NOT REAL!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D59F4-A774-41D3-AE34-5BAD37F4565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7407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Loading packages is what you do at the very beginning of an R script.</a:t>
            </a:r>
          </a:p>
          <a:p>
            <a:r>
              <a:rPr lang="en-US" dirty="0" err="1"/>
              <a:t>Rstudio</a:t>
            </a:r>
            <a:r>
              <a:rPr lang="en-US" dirty="0"/>
              <a:t>, open new R script and load packages up top. </a:t>
            </a:r>
            <a:r>
              <a:rPr lang="en-US" dirty="0" err="1"/>
              <a:t>Ctrl+shift+n</a:t>
            </a:r>
            <a:r>
              <a:rPr lang="en-US" dirty="0"/>
              <a:t> OR file -&gt; new file -&gt; R script. New script in “script editor” box.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D59F4-A774-41D3-AE34-5BAD37F4565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3347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Dbl</a:t>
            </a:r>
            <a:r>
              <a:rPr lang="en-US" dirty="0"/>
              <a:t> means double </a:t>
            </a:r>
            <a:r>
              <a:rPr lang="en-US" dirty="0" err="1"/>
              <a:t>classificiation</a:t>
            </a:r>
            <a:r>
              <a:rPr lang="en-US" dirty="0"/>
              <a:t>. “Double precision floating point number”. Basically interchangeable with integer.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D59F4-A774-41D3-AE34-5BAD37F4565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0319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D59F4-A774-41D3-AE34-5BAD37F4565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455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D59F4-A774-41D3-AE34-5BAD37F4565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0050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Tools -&gt; global options -&gt; code -&gt; display -&gt; “Rainbow parentheses”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D59F4-A774-41D3-AE34-5BAD37F4565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8415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?word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D59F4-A774-41D3-AE34-5BAD37F4565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100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/Map,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06794E-A6BE-2940-826C-679610EBB3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4" r="2954"/>
          <a:stretch/>
        </p:blipFill>
        <p:spPr>
          <a:xfrm>
            <a:off x="5283200" y="2"/>
            <a:ext cx="6934821" cy="466394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ED81528-7BE5-8240-B3F7-7581CFA993BB}"/>
              </a:ext>
            </a:extLst>
          </p:cNvPr>
          <p:cNvSpPr/>
          <p:nvPr/>
        </p:nvSpPr>
        <p:spPr>
          <a:xfrm>
            <a:off x="0" y="6510528"/>
            <a:ext cx="12192000" cy="353568"/>
          </a:xfrm>
          <a:prstGeom prst="rect">
            <a:avLst/>
          </a:prstGeom>
          <a:solidFill>
            <a:srgbClr val="0A357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17" name="Footer Placeholder 9">
            <a:extLst>
              <a:ext uri="{FF2B5EF4-FFF2-40B4-BE49-F238E27FC236}">
                <a16:creationId xmlns:a16="http://schemas.microsoft.com/office/drawing/2014/main" id="{95BF82BD-0602-1845-B870-F0F9F85753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30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7257" y="393057"/>
            <a:ext cx="6216748" cy="763285"/>
          </a:xfrm>
          <a:prstGeom prst="rect">
            <a:avLst/>
          </a:prstGeom>
          <a:noFill/>
        </p:spPr>
        <p:txBody>
          <a:bodyPr lIns="91440" rIns="91440"/>
          <a:lstStyle>
            <a:lvl1pPr algn="l">
              <a:defRPr b="1" i="0">
                <a:solidFill>
                  <a:schemeClr val="accent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0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7253" y="1536699"/>
            <a:ext cx="6216747" cy="609600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itchFamily="1" charset="2"/>
              <a:buNone/>
              <a:defRPr sz="2000" b="0" i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87257" y="2349499"/>
            <a:ext cx="4895948" cy="812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0" i="0">
                <a:solidFill>
                  <a:schemeClr val="bg2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7179475-7FE7-704F-96FB-9C1D46D5FD3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5892" y="5275567"/>
            <a:ext cx="1608667" cy="558800"/>
          </a:xfrm>
          <a:prstGeom prst="rect">
            <a:avLst/>
          </a:prstGeom>
        </p:spPr>
      </p:pic>
      <p:sp>
        <p:nvSpPr>
          <p:cNvPr id="12" name="Text Box 14">
            <a:extLst>
              <a:ext uri="{FF2B5EF4-FFF2-40B4-BE49-F238E27FC236}">
                <a16:creationId xmlns:a16="http://schemas.microsoft.com/office/drawing/2014/main" id="{5AC64515-2573-A54D-8C70-ABDEEAFCF5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7725" y="6510529"/>
            <a:ext cx="1163845" cy="3077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+mj-lt"/>
              </a:rPr>
              <a:t>www.rti.org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F8DA85-61E5-F64B-9F6A-DD9A4EF815BD}"/>
              </a:ext>
            </a:extLst>
          </p:cNvPr>
          <p:cNvSpPr txBox="1"/>
          <p:nvPr/>
        </p:nvSpPr>
        <p:spPr>
          <a:xfrm>
            <a:off x="1867242" y="6587219"/>
            <a:ext cx="56877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kern="1200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Arial Narrow" panose="020B0604020202020204" pitchFamily="34" charset="0"/>
                <a:ea typeface="ヒラギノ角ゴ Pro W3" pitchFamily="1" charset="-128"/>
                <a:cs typeface="Arial Narrow" panose="020B0604020202020204" pitchFamily="34" charset="0"/>
              </a:rPr>
              <a:t>RTI International is a trade name of Research Triangle Institute. RTI and the RTI logo are U.S. registered trademarks of Research Triangle Institute.</a:t>
            </a:r>
          </a:p>
        </p:txBody>
      </p:sp>
    </p:spTree>
    <p:extLst>
      <p:ext uri="{BB962C8B-B14F-4D97-AF65-F5344CB8AC3E}">
        <p14:creationId xmlns:p14="http://schemas.microsoft.com/office/powerpoint/2010/main" val="2881589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79" y="182881"/>
            <a:ext cx="11789664" cy="763285"/>
          </a:xfrm>
          <a:prstGeom prst="rect">
            <a:avLst/>
          </a:prstGeom>
        </p:spPr>
        <p:txBody>
          <a:bodyPr lIns="914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4C1541A8-5C7E-6E46-ACBD-CE47CA8F7E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1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Line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82880" y="182883"/>
            <a:ext cx="11789664" cy="1280351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lnSpc>
                <a:spcPct val="90000"/>
              </a:lnSpc>
              <a:defRPr baseline="0"/>
            </a:lvl1pPr>
          </a:lstStyle>
          <a:p>
            <a:r>
              <a:rPr lang="en-US"/>
              <a:t>Click to edit Master title style. This one can wrap to two lines. Filler copy added.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1B3C36CA-EFDA-4F46-B4DF-F3F8B94C6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134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3733800"/>
          </a:xfrm>
          <a:prstGeom prst="rect">
            <a:avLst/>
          </a:prstGeom>
          <a:solidFill>
            <a:srgbClr val="0A357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rgbClr val="FFFFFF"/>
              </a:solidFill>
            </a:endParaRPr>
          </a:p>
        </p:txBody>
      </p:sp>
      <p:pic>
        <p:nvPicPr>
          <p:cNvPr id="12" name="Picture 11" descr="A picture containing woman&#10;&#10;Description automatically generated">
            <a:extLst>
              <a:ext uri="{FF2B5EF4-FFF2-40B4-BE49-F238E27FC236}">
                <a16:creationId xmlns:a16="http://schemas.microsoft.com/office/drawing/2014/main" id="{0A4A30D0-0F66-5E47-A324-3313C852AF3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407"/>
          <a:stretch/>
        </p:blipFill>
        <p:spPr>
          <a:xfrm>
            <a:off x="0" y="7451"/>
            <a:ext cx="12192000" cy="3733799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203200" y="2699904"/>
            <a:ext cx="9042400" cy="763285"/>
          </a:xfrm>
          <a:prstGeom prst="rect">
            <a:avLst/>
          </a:prstGeom>
          <a:noFill/>
        </p:spPr>
        <p:txBody>
          <a:bodyPr lIns="91440"/>
          <a:lstStyle>
            <a:lvl1pPr algn="l">
              <a:defRPr sz="2800" b="1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8" name="Date Placeholder 1">
            <a:extLst>
              <a:ext uri="{FF2B5EF4-FFF2-40B4-BE49-F238E27FC236}">
                <a16:creationId xmlns:a16="http://schemas.microsoft.com/office/drawing/2014/main" id="{D134570B-76D0-6041-A2C8-63C68E619B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8414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Date Placeholder 1">
            <a:extLst>
              <a:ext uri="{FF2B5EF4-FFF2-40B4-BE49-F238E27FC236}">
                <a16:creationId xmlns:a16="http://schemas.microsoft.com/office/drawing/2014/main" id="{FA8A571F-8021-AD41-BEF0-8F5D84FBF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348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F35A3D7B-6B7C-ED4F-9433-DE249028556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1">
            <a:extLst>
              <a:ext uri="{FF2B5EF4-FFF2-40B4-BE49-F238E27FC236}">
                <a16:creationId xmlns:a16="http://schemas.microsoft.com/office/drawing/2014/main" id="{DF6A6C95-5BEB-D74F-A2EA-6B392D9B30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4CE6D566-749E-3A4F-B010-9244406C5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0587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/Map,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E9C0D74-8215-E048-9311-E6F9AE523AC6}"/>
              </a:ext>
            </a:extLst>
          </p:cNvPr>
          <p:cNvSpPr/>
          <p:nvPr userDrawn="1"/>
        </p:nvSpPr>
        <p:spPr bwMode="auto">
          <a:xfrm>
            <a:off x="0" y="290800"/>
            <a:ext cx="12192000" cy="65672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9000">
                <a:schemeClr val="accent1">
                  <a:lumMod val="5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70E9AF1-E1B5-4545-97D5-DEBD3F555475}"/>
              </a:ext>
            </a:extLst>
          </p:cNvPr>
          <p:cNvSpPr/>
          <p:nvPr userDrawn="1"/>
        </p:nvSpPr>
        <p:spPr bwMode="auto">
          <a:xfrm>
            <a:off x="0" y="1532034"/>
            <a:ext cx="12192000" cy="501684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9000">
                <a:schemeClr val="accent1">
                  <a:lumMod val="5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814C29D-AA17-9A4A-B77F-9236F0F092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4812"/>
          <a:stretch/>
        </p:blipFill>
        <p:spPr>
          <a:xfrm>
            <a:off x="0" y="-3161"/>
            <a:ext cx="12192000" cy="684085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8000" y="5346176"/>
            <a:ext cx="1450848" cy="43827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94A9458-44E0-B648-B24A-8D3A24A7553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4" r="2954"/>
          <a:stretch/>
        </p:blipFill>
        <p:spPr>
          <a:xfrm>
            <a:off x="5283200" y="2"/>
            <a:ext cx="6934821" cy="4663945"/>
          </a:xfrm>
          <a:prstGeom prst="rect">
            <a:avLst/>
          </a:prstGeom>
        </p:spPr>
      </p:pic>
      <p:sp>
        <p:nvSpPr>
          <p:cNvPr id="130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7257" y="393057"/>
            <a:ext cx="6216748" cy="763285"/>
          </a:xfrm>
          <a:prstGeom prst="rect">
            <a:avLst/>
          </a:prstGeom>
          <a:noFill/>
        </p:spPr>
        <p:txBody>
          <a:bodyPr lIns="91440" rIns="91440"/>
          <a:lstStyle>
            <a:lvl1pPr algn="l">
              <a:defRPr sz="2800" b="1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0051" name="Rectangle 3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387253" y="1536699"/>
            <a:ext cx="6216747" cy="609600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itchFamily="1" charset="2"/>
              <a:buNone/>
              <a:defRPr sz="2000" b="0" i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87257" y="2349499"/>
            <a:ext cx="4895948" cy="812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0" i="0">
                <a:solidFill>
                  <a:schemeClr val="bg1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3A47128-5E4A-7347-B36B-4896782A71A3}"/>
              </a:ext>
            </a:extLst>
          </p:cNvPr>
          <p:cNvSpPr/>
          <p:nvPr userDrawn="1"/>
        </p:nvSpPr>
        <p:spPr>
          <a:xfrm>
            <a:off x="0" y="6510528"/>
            <a:ext cx="12192000" cy="35356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6" name="Text Box 14">
            <a:extLst>
              <a:ext uri="{FF2B5EF4-FFF2-40B4-BE49-F238E27FC236}">
                <a16:creationId xmlns:a16="http://schemas.microsoft.com/office/drawing/2014/main" id="{655EE6F6-18B2-BC46-A2EA-966E41518BE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7725" y="6510529"/>
            <a:ext cx="1163845" cy="3077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+mj-lt"/>
              </a:rPr>
              <a:t>www.rti.org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A40484-49C5-8742-BDD2-DB1CE8628FFD}"/>
              </a:ext>
            </a:extLst>
          </p:cNvPr>
          <p:cNvSpPr txBox="1"/>
          <p:nvPr userDrawn="1"/>
        </p:nvSpPr>
        <p:spPr>
          <a:xfrm>
            <a:off x="1867242" y="6587219"/>
            <a:ext cx="56877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kern="1200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Arial Narrow" panose="020B0604020202020204" pitchFamily="34" charset="0"/>
                <a:ea typeface="ヒラギノ角ゴ Pro W3" pitchFamily="1" charset="-128"/>
                <a:cs typeface="Arial Narrow" panose="020B0604020202020204" pitchFamily="34" charset="0"/>
              </a:rPr>
              <a:t>RTI International is a trade name of Research Triangle Institute. RTI and the RTI logo are U.S. registered trademarks of Research Triangle Institute.</a:t>
            </a:r>
          </a:p>
        </p:txBody>
      </p:sp>
      <p:sp>
        <p:nvSpPr>
          <p:cNvPr id="25" name="Footer Placeholder 9">
            <a:extLst>
              <a:ext uri="{FF2B5EF4-FFF2-40B4-BE49-F238E27FC236}">
                <a16:creationId xmlns:a16="http://schemas.microsoft.com/office/drawing/2014/main" id="{B27A5716-B40A-A14A-9E04-14AB9C9C1A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1039210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w/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E9C0D74-8215-E048-9311-E6F9AE523AC6}"/>
              </a:ext>
            </a:extLst>
          </p:cNvPr>
          <p:cNvSpPr/>
          <p:nvPr userDrawn="1"/>
        </p:nvSpPr>
        <p:spPr bwMode="auto">
          <a:xfrm>
            <a:off x="0" y="290800"/>
            <a:ext cx="12192000" cy="65672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9000">
                <a:schemeClr val="accent1">
                  <a:lumMod val="5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814C29D-AA17-9A4A-B77F-9236F0F092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4812"/>
          <a:stretch/>
        </p:blipFill>
        <p:spPr>
          <a:xfrm>
            <a:off x="0" y="-3161"/>
            <a:ext cx="12192000" cy="684085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8000" y="5346176"/>
            <a:ext cx="1450848" cy="438277"/>
          </a:xfrm>
          <a:prstGeom prst="rect">
            <a:avLst/>
          </a:prstGeom>
        </p:spPr>
      </p:pic>
      <p:sp>
        <p:nvSpPr>
          <p:cNvPr id="130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7257" y="393057"/>
            <a:ext cx="6216748" cy="763285"/>
          </a:xfrm>
          <a:prstGeom prst="rect">
            <a:avLst/>
          </a:prstGeom>
          <a:noFill/>
        </p:spPr>
        <p:txBody>
          <a:bodyPr lIns="91440" rIns="91440"/>
          <a:lstStyle>
            <a:lvl1pPr algn="l">
              <a:defRPr sz="2800" b="1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0051" name="Rectangle 3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387253" y="1536699"/>
            <a:ext cx="6216747" cy="609600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itchFamily="1" charset="2"/>
              <a:buNone/>
              <a:defRPr sz="2000" b="0" i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87257" y="2349499"/>
            <a:ext cx="4895948" cy="812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0" i="0">
                <a:solidFill>
                  <a:schemeClr val="bg1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3A47128-5E4A-7347-B36B-4896782A71A3}"/>
              </a:ext>
            </a:extLst>
          </p:cNvPr>
          <p:cNvSpPr/>
          <p:nvPr userDrawn="1"/>
        </p:nvSpPr>
        <p:spPr>
          <a:xfrm>
            <a:off x="0" y="6510528"/>
            <a:ext cx="12192000" cy="35356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6" name="Text Box 14">
            <a:extLst>
              <a:ext uri="{FF2B5EF4-FFF2-40B4-BE49-F238E27FC236}">
                <a16:creationId xmlns:a16="http://schemas.microsoft.com/office/drawing/2014/main" id="{655EE6F6-18B2-BC46-A2EA-966E41518BE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7725" y="6510529"/>
            <a:ext cx="1163845" cy="3077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b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+mj-lt"/>
              </a:rPr>
              <a:t>www.rti.org</a:t>
            </a:r>
            <a:endParaRPr lang="en-US" sz="1400" b="1" dirty="0">
              <a:solidFill>
                <a:schemeClr val="bg2">
                  <a:lumMod val="60000"/>
                  <a:lumOff val="40000"/>
                </a:schemeClr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A40484-49C5-8742-BDD2-DB1CE8628FFD}"/>
              </a:ext>
            </a:extLst>
          </p:cNvPr>
          <p:cNvSpPr txBox="1"/>
          <p:nvPr userDrawn="1"/>
        </p:nvSpPr>
        <p:spPr>
          <a:xfrm>
            <a:off x="1867242" y="6587219"/>
            <a:ext cx="56877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kern="1200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Arial Narrow" panose="020B0604020202020204" pitchFamily="34" charset="0"/>
                <a:ea typeface="ヒラギノ角ゴ Pro W3" pitchFamily="1" charset="-128"/>
                <a:cs typeface="Arial Narrow" panose="020B0604020202020204" pitchFamily="34" charset="0"/>
              </a:rPr>
              <a:t>RTI International is a trade name of Research Triangle Institute. RTI and the RTI logo are U.S. registered trademarks of Research Triangle Institute.</a:t>
            </a:r>
          </a:p>
        </p:txBody>
      </p:sp>
      <p:sp>
        <p:nvSpPr>
          <p:cNvPr id="25" name="Footer Placeholder 9">
            <a:extLst>
              <a:ext uri="{FF2B5EF4-FFF2-40B4-BE49-F238E27FC236}">
                <a16:creationId xmlns:a16="http://schemas.microsoft.com/office/drawing/2014/main" id="{B27A5716-B40A-A14A-9E04-14AB9C9C1A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41973241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w/Blue 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E9C0D74-8215-E048-9311-E6F9AE523AC6}"/>
              </a:ext>
            </a:extLst>
          </p:cNvPr>
          <p:cNvSpPr/>
          <p:nvPr userDrawn="1"/>
        </p:nvSpPr>
        <p:spPr bwMode="auto">
          <a:xfrm>
            <a:off x="0" y="290800"/>
            <a:ext cx="12192000" cy="65672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9000">
                <a:schemeClr val="accent1">
                  <a:lumMod val="5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814C29D-AA17-9A4A-B77F-9236F0F092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4812"/>
          <a:stretch/>
        </p:blipFill>
        <p:spPr>
          <a:xfrm>
            <a:off x="0" y="-3161"/>
            <a:ext cx="12192000" cy="684085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8000" y="5346176"/>
            <a:ext cx="1450848" cy="438277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3A47128-5E4A-7347-B36B-4896782A71A3}"/>
              </a:ext>
            </a:extLst>
          </p:cNvPr>
          <p:cNvSpPr/>
          <p:nvPr userDrawn="1"/>
        </p:nvSpPr>
        <p:spPr>
          <a:xfrm>
            <a:off x="0" y="6510528"/>
            <a:ext cx="12192000" cy="35356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6" name="Text Box 14">
            <a:extLst>
              <a:ext uri="{FF2B5EF4-FFF2-40B4-BE49-F238E27FC236}">
                <a16:creationId xmlns:a16="http://schemas.microsoft.com/office/drawing/2014/main" id="{655EE6F6-18B2-BC46-A2EA-966E41518BE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7725" y="6510529"/>
            <a:ext cx="1163845" cy="3077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b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+mj-lt"/>
              </a:rPr>
              <a:t>www.rti.org</a:t>
            </a:r>
            <a:endParaRPr lang="en-US" sz="1400" b="1" dirty="0">
              <a:solidFill>
                <a:schemeClr val="bg2">
                  <a:lumMod val="60000"/>
                  <a:lumOff val="40000"/>
                </a:schemeClr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A40484-49C5-8742-BDD2-DB1CE8628FFD}"/>
              </a:ext>
            </a:extLst>
          </p:cNvPr>
          <p:cNvSpPr txBox="1"/>
          <p:nvPr userDrawn="1"/>
        </p:nvSpPr>
        <p:spPr>
          <a:xfrm>
            <a:off x="1867242" y="6587219"/>
            <a:ext cx="56877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kern="1200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Arial Narrow" panose="020B0604020202020204" pitchFamily="34" charset="0"/>
                <a:ea typeface="ヒラギノ角ゴ Pro W3" pitchFamily="1" charset="-128"/>
                <a:cs typeface="Arial Narrow" panose="020B0604020202020204" pitchFamily="34" charset="0"/>
              </a:rPr>
              <a:t>RTI International is a trade name of Research Triangle Institute. RTI and the RTI logo are U.S. registered trademarks of Research Triangle Institute.</a:t>
            </a:r>
          </a:p>
        </p:txBody>
      </p:sp>
      <p:sp>
        <p:nvSpPr>
          <p:cNvPr id="25" name="Footer Placeholder 9">
            <a:extLst>
              <a:ext uri="{FF2B5EF4-FFF2-40B4-BE49-F238E27FC236}">
                <a16:creationId xmlns:a16="http://schemas.microsoft.com/office/drawing/2014/main" id="{B27A5716-B40A-A14A-9E04-14AB9C9C1A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CONFIDENTIAL</a:t>
            </a:r>
          </a:p>
        </p:txBody>
      </p:sp>
      <p:pic>
        <p:nvPicPr>
          <p:cNvPr id="12" name="Picture 11" descr="A close up of a necklace&#10;&#10;Description automatically generated">
            <a:extLst>
              <a:ext uri="{FF2B5EF4-FFF2-40B4-BE49-F238E27FC236}">
                <a16:creationId xmlns:a16="http://schemas.microsoft.com/office/drawing/2014/main" id="{6145B452-1069-1E4A-A4E6-4302D1098D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2820"/>
          <a:stretch/>
        </p:blipFill>
        <p:spPr>
          <a:xfrm>
            <a:off x="2690054" y="2824"/>
            <a:ext cx="9544740" cy="6469888"/>
          </a:xfrm>
          <a:prstGeom prst="rect">
            <a:avLst/>
          </a:prstGeom>
        </p:spPr>
      </p:pic>
      <p:sp>
        <p:nvSpPr>
          <p:cNvPr id="130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7257" y="393057"/>
            <a:ext cx="6216748" cy="763285"/>
          </a:xfrm>
          <a:prstGeom prst="rect">
            <a:avLst/>
          </a:prstGeom>
          <a:noFill/>
        </p:spPr>
        <p:txBody>
          <a:bodyPr lIns="91440" rIns="91440"/>
          <a:lstStyle>
            <a:lvl1pPr algn="l">
              <a:defRPr sz="2800" b="1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0051" name="Rectangle 3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387253" y="1536699"/>
            <a:ext cx="6216747" cy="609600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itchFamily="1" charset="2"/>
              <a:buNone/>
              <a:defRPr sz="2000" b="0" i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87257" y="2349499"/>
            <a:ext cx="4895948" cy="812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0" i="0">
                <a:solidFill>
                  <a:schemeClr val="bg1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4402491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1"/>
            <a:ext cx="11789664" cy="763285"/>
          </a:xfrm>
          <a:prstGeom prst="rect">
            <a:avLst/>
          </a:prstGeom>
        </p:spPr>
        <p:txBody>
          <a:bodyPr l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1219202"/>
            <a:ext cx="11789664" cy="4729163"/>
          </a:xfrm>
          <a:prstGeom prst="rect">
            <a:avLst/>
          </a:prstGeom>
        </p:spPr>
        <p:txBody>
          <a:bodyPr/>
          <a:lstStyle>
            <a:lvl1pPr marL="300559" indent="-300559">
              <a:buFont typeface="Courier New" panose="02070309020205020404" pitchFamily="49" charset="0"/>
              <a:buChar char="o"/>
              <a:defRPr/>
            </a:lvl1pPr>
            <a:lvl2pPr marL="609585" indent="-309026">
              <a:buFont typeface="Arial" panose="020B0604020202020204" pitchFamily="34" charset="0"/>
              <a:buChar char="•"/>
              <a:defRPr/>
            </a:lvl2pPr>
            <a:lvl3pPr marL="905911" indent="-296326">
              <a:buFont typeface="System Font Regular"/>
              <a:buChar char="-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BBCEA345-BB26-0B46-AD00-867C69FE44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3870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necklace&#10;&#10;Description automatically generated">
            <a:extLst>
              <a:ext uri="{FF2B5EF4-FFF2-40B4-BE49-F238E27FC236}">
                <a16:creationId xmlns:a16="http://schemas.microsoft.com/office/drawing/2014/main" id="{77FF2BB6-F88B-7845-AC4C-AA524A8DB4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3167"/>
          <a:stretch/>
        </p:blipFill>
        <p:spPr>
          <a:xfrm>
            <a:off x="2690055" y="2824"/>
            <a:ext cx="9501947" cy="64698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1"/>
            <a:ext cx="6116320" cy="763285"/>
          </a:xfrm>
          <a:prstGeom prst="rect">
            <a:avLst/>
          </a:prstGeom>
        </p:spPr>
        <p:txBody>
          <a:bodyPr l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1219200"/>
            <a:ext cx="6116320" cy="5175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A4C0BCCB-1C9C-B24C-B0E3-05CDDC7B92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842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/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8000" y="5346176"/>
            <a:ext cx="1450848" cy="438277"/>
          </a:xfrm>
          <a:prstGeom prst="rect">
            <a:avLst/>
          </a:prstGeom>
        </p:spPr>
      </p:pic>
      <p:sp>
        <p:nvSpPr>
          <p:cNvPr id="130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7257" y="393057"/>
            <a:ext cx="6216748" cy="763285"/>
          </a:xfrm>
          <a:prstGeom prst="rect">
            <a:avLst/>
          </a:prstGeom>
          <a:noFill/>
        </p:spPr>
        <p:txBody>
          <a:bodyPr lIns="91440" rIns="91440"/>
          <a:lstStyle>
            <a:lvl1pPr algn="l">
              <a:defRPr b="1" i="0">
                <a:solidFill>
                  <a:schemeClr val="accent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0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7253" y="1536699"/>
            <a:ext cx="6216747" cy="609600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itchFamily="1" charset="2"/>
              <a:buNone/>
              <a:defRPr sz="2000" b="0" i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87257" y="2349499"/>
            <a:ext cx="4895948" cy="812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0" i="0">
                <a:solidFill>
                  <a:schemeClr val="bg2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8BBE33F-0F18-3E4F-90D6-31ACAD4E1DC5}"/>
              </a:ext>
            </a:extLst>
          </p:cNvPr>
          <p:cNvSpPr/>
          <p:nvPr/>
        </p:nvSpPr>
        <p:spPr>
          <a:xfrm>
            <a:off x="0" y="6510528"/>
            <a:ext cx="12192000" cy="353568"/>
          </a:xfrm>
          <a:prstGeom prst="rect">
            <a:avLst/>
          </a:prstGeom>
          <a:solidFill>
            <a:srgbClr val="0A357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21" name="Footer Placeholder 9">
            <a:extLst>
              <a:ext uri="{FF2B5EF4-FFF2-40B4-BE49-F238E27FC236}">
                <a16:creationId xmlns:a16="http://schemas.microsoft.com/office/drawing/2014/main" id="{197015B4-9CD5-1641-B9B6-4D3A7DAE75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Text Box 14">
            <a:extLst>
              <a:ext uri="{FF2B5EF4-FFF2-40B4-BE49-F238E27FC236}">
                <a16:creationId xmlns:a16="http://schemas.microsoft.com/office/drawing/2014/main" id="{6AC87EB9-7CB4-BC46-B487-92B6D475D2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7725" y="6510529"/>
            <a:ext cx="1163845" cy="3077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b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+mj-lt"/>
              </a:rPr>
              <a:t>www.rti.org</a:t>
            </a:r>
            <a:endParaRPr lang="en-US" sz="1400" b="1" dirty="0">
              <a:solidFill>
                <a:schemeClr val="bg2">
                  <a:lumMod val="60000"/>
                  <a:lumOff val="40000"/>
                </a:schemeClr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34125B5-A142-4545-B31A-7C0E86ED168B}"/>
              </a:ext>
            </a:extLst>
          </p:cNvPr>
          <p:cNvSpPr txBox="1"/>
          <p:nvPr/>
        </p:nvSpPr>
        <p:spPr>
          <a:xfrm>
            <a:off x="1867242" y="6587219"/>
            <a:ext cx="56877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kern="1200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Arial Narrow" panose="020B0604020202020204" pitchFamily="34" charset="0"/>
                <a:ea typeface="ヒラギノ角ゴ Pro W3" pitchFamily="1" charset="-128"/>
                <a:cs typeface="Arial Narrow" panose="020B0604020202020204" pitchFamily="34" charset="0"/>
              </a:rPr>
              <a:t>RTI International is a trade name of Research Triangle Institute. RTI and the RTI logo are U.S. registered trademarks of Research Triangle Institute.</a:t>
            </a:r>
          </a:p>
        </p:txBody>
      </p:sp>
    </p:spTree>
    <p:extLst>
      <p:ext uri="{BB962C8B-B14F-4D97-AF65-F5344CB8AC3E}">
        <p14:creationId xmlns:p14="http://schemas.microsoft.com/office/powerpoint/2010/main" val="33135532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necklace&#10;&#10;Description automatically generated">
            <a:extLst>
              <a:ext uri="{FF2B5EF4-FFF2-40B4-BE49-F238E27FC236}">
                <a16:creationId xmlns:a16="http://schemas.microsoft.com/office/drawing/2014/main" id="{2956E69D-A1A3-5A41-88AC-98D706BC68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3113"/>
          <a:stretch/>
        </p:blipFill>
        <p:spPr>
          <a:xfrm flipH="1">
            <a:off x="-1" y="2824"/>
            <a:ext cx="9508575" cy="646988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1600" y="182881"/>
            <a:ext cx="6807200" cy="763285"/>
          </a:xfrm>
          <a:prstGeom prst="rect">
            <a:avLst/>
          </a:prstGeom>
        </p:spPr>
        <p:txBody>
          <a:bodyPr l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1219200"/>
            <a:ext cx="6807200" cy="5175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A6E97108-5B3A-1549-8EE2-D48DEAC59D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9451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-Line Title and 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2880" y="182880"/>
            <a:ext cx="11789664" cy="1295400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lnSpc>
                <a:spcPct val="90000"/>
              </a:lnSpc>
              <a:defRPr baseline="0"/>
            </a:lvl1pPr>
          </a:lstStyle>
          <a:p>
            <a:r>
              <a:rPr lang="en-US"/>
              <a:t>Click to edit Master title style. This one can wrap to two lines. Filler copy added.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1701800"/>
            <a:ext cx="11789664" cy="457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98B3AD92-FD44-3C4D-855B-57B30FF2DC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7445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1"/>
            <a:ext cx="11789664" cy="763285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  <a:noFill/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182884" y="1219200"/>
            <a:ext cx="5608321" cy="5054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6096000" y="1219200"/>
            <a:ext cx="5876544" cy="5054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94DC99FE-BAF3-9B47-A974-E761F68CC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1766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Line Title Plus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82880" y="182880"/>
            <a:ext cx="11789664" cy="1280160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lnSpc>
                <a:spcPct val="90000"/>
              </a:lnSpc>
              <a:defRPr baseline="0"/>
            </a:lvl1pPr>
          </a:lstStyle>
          <a:p>
            <a:r>
              <a:rPr lang="en-US"/>
              <a:t>Click to edit Master title style. This one can wrap to two lines. Filler copy added.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>
          <a:xfrm>
            <a:off x="182880" y="1691640"/>
            <a:ext cx="5774944" cy="45821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6197600" y="1691640"/>
            <a:ext cx="5774944" cy="458216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48B961D3-6572-F44B-BBD5-C4B1D0CD47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21665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79" y="182881"/>
            <a:ext cx="11789664" cy="763285"/>
          </a:xfrm>
          <a:prstGeom prst="rect">
            <a:avLst/>
          </a:prstGeom>
        </p:spPr>
        <p:txBody>
          <a:bodyPr lIns="914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4C1541A8-5C7E-6E46-ACBD-CE47CA8F7E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0568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Line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82880" y="182883"/>
            <a:ext cx="11789664" cy="1280351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lnSpc>
                <a:spcPct val="90000"/>
              </a:lnSpc>
              <a:defRPr baseline="0"/>
            </a:lvl1pPr>
          </a:lstStyle>
          <a:p>
            <a:r>
              <a:rPr lang="en-US"/>
              <a:t>Click to edit Master title style. This one can wrap to two lines. Filler copy added.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1B3C36CA-EFDA-4F46-B4DF-F3F8B94C6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8267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woman&#10;&#10;Description automatically generated">
            <a:extLst>
              <a:ext uri="{FF2B5EF4-FFF2-40B4-BE49-F238E27FC236}">
                <a16:creationId xmlns:a16="http://schemas.microsoft.com/office/drawing/2014/main" id="{0A4A30D0-0F66-5E47-A324-3313C852AF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407"/>
          <a:stretch/>
        </p:blipFill>
        <p:spPr>
          <a:xfrm>
            <a:off x="0" y="0"/>
            <a:ext cx="12192000" cy="3733799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203200" y="2699904"/>
            <a:ext cx="9042400" cy="763285"/>
          </a:xfrm>
          <a:prstGeom prst="rect">
            <a:avLst/>
          </a:prstGeom>
          <a:noFill/>
        </p:spPr>
        <p:txBody>
          <a:bodyPr lIns="91440"/>
          <a:lstStyle>
            <a:lvl1pPr algn="l">
              <a:defRPr sz="2800" b="1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8" name="Date Placeholder 1">
            <a:extLst>
              <a:ext uri="{FF2B5EF4-FFF2-40B4-BE49-F238E27FC236}">
                <a16:creationId xmlns:a16="http://schemas.microsoft.com/office/drawing/2014/main" id="{D134570B-76D0-6041-A2C8-63C68E619B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64682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4" name="Date Placeholder 1">
            <a:extLst>
              <a:ext uri="{FF2B5EF4-FFF2-40B4-BE49-F238E27FC236}">
                <a16:creationId xmlns:a16="http://schemas.microsoft.com/office/drawing/2014/main" id="{FA8A571F-8021-AD41-BEF0-8F5D84FBF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66387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/Map,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E9C0D74-8215-E048-9311-E6F9AE523AC6}"/>
              </a:ext>
            </a:extLst>
          </p:cNvPr>
          <p:cNvSpPr/>
          <p:nvPr/>
        </p:nvSpPr>
        <p:spPr bwMode="auto">
          <a:xfrm>
            <a:off x="0" y="290800"/>
            <a:ext cx="12192000" cy="65672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9000">
                <a:schemeClr val="accent1">
                  <a:lumMod val="5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70E9AF1-E1B5-4545-97D5-DEBD3F555475}"/>
              </a:ext>
            </a:extLst>
          </p:cNvPr>
          <p:cNvSpPr/>
          <p:nvPr/>
        </p:nvSpPr>
        <p:spPr bwMode="auto">
          <a:xfrm>
            <a:off x="0" y="1532034"/>
            <a:ext cx="12192000" cy="501684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9000">
                <a:schemeClr val="accent1">
                  <a:lumMod val="5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814C29D-AA17-9A4A-B77F-9236F0F092C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4812"/>
          <a:stretch/>
        </p:blipFill>
        <p:spPr>
          <a:xfrm>
            <a:off x="0" y="-3161"/>
            <a:ext cx="12192000" cy="684085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8000" y="5346176"/>
            <a:ext cx="1450848" cy="43827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94A9458-44E0-B648-B24A-8D3A24A755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4" r="2954"/>
          <a:stretch/>
        </p:blipFill>
        <p:spPr>
          <a:xfrm>
            <a:off x="5283200" y="2"/>
            <a:ext cx="6934821" cy="4663945"/>
          </a:xfrm>
          <a:prstGeom prst="rect">
            <a:avLst/>
          </a:prstGeom>
        </p:spPr>
      </p:pic>
      <p:sp>
        <p:nvSpPr>
          <p:cNvPr id="130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7257" y="393057"/>
            <a:ext cx="6216748" cy="763285"/>
          </a:xfrm>
          <a:prstGeom prst="rect">
            <a:avLst/>
          </a:prstGeom>
          <a:noFill/>
        </p:spPr>
        <p:txBody>
          <a:bodyPr lIns="91440" rIns="91440"/>
          <a:lstStyle>
            <a:lvl1pPr algn="l">
              <a:defRPr sz="2800" b="1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0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7253" y="1536699"/>
            <a:ext cx="6216747" cy="609600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itchFamily="1" charset="2"/>
              <a:buNone/>
              <a:defRPr sz="2000" b="0" i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87257" y="2349499"/>
            <a:ext cx="4895948" cy="812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0" i="0">
                <a:solidFill>
                  <a:schemeClr val="bg1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3A47128-5E4A-7347-B36B-4896782A71A3}"/>
              </a:ext>
            </a:extLst>
          </p:cNvPr>
          <p:cNvSpPr/>
          <p:nvPr/>
        </p:nvSpPr>
        <p:spPr>
          <a:xfrm>
            <a:off x="0" y="6510528"/>
            <a:ext cx="12192000" cy="35356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6" name="Text Box 14">
            <a:extLst>
              <a:ext uri="{FF2B5EF4-FFF2-40B4-BE49-F238E27FC236}">
                <a16:creationId xmlns:a16="http://schemas.microsoft.com/office/drawing/2014/main" id="{655EE6F6-18B2-BC46-A2EA-966E41518B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7725" y="6510529"/>
            <a:ext cx="1163845" cy="3077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+mj-lt"/>
              </a:rPr>
              <a:t>www.rti.org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A40484-49C5-8742-BDD2-DB1CE8628FFD}"/>
              </a:ext>
            </a:extLst>
          </p:cNvPr>
          <p:cNvSpPr txBox="1"/>
          <p:nvPr/>
        </p:nvSpPr>
        <p:spPr>
          <a:xfrm>
            <a:off x="1867242" y="6587219"/>
            <a:ext cx="56877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kern="1200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Arial Narrow" panose="020B0604020202020204" pitchFamily="34" charset="0"/>
                <a:ea typeface="ヒラギノ角ゴ Pro W3" pitchFamily="1" charset="-128"/>
                <a:cs typeface="Arial Narrow" panose="020B0604020202020204" pitchFamily="34" charset="0"/>
              </a:rPr>
              <a:t>RTI International is a trade name of Research Triangle Institute. RTI and the RTI logo are U.S. registered trademarks of Research Triangle Institute.</a:t>
            </a:r>
          </a:p>
        </p:txBody>
      </p:sp>
      <p:sp>
        <p:nvSpPr>
          <p:cNvPr id="25" name="Footer Placeholder 9">
            <a:extLst>
              <a:ext uri="{FF2B5EF4-FFF2-40B4-BE49-F238E27FC236}">
                <a16:creationId xmlns:a16="http://schemas.microsoft.com/office/drawing/2014/main" id="{B27A5716-B40A-A14A-9E04-14AB9C9C1A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71274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 w/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E9C0D74-8215-E048-9311-E6F9AE523AC6}"/>
              </a:ext>
            </a:extLst>
          </p:cNvPr>
          <p:cNvSpPr/>
          <p:nvPr/>
        </p:nvSpPr>
        <p:spPr bwMode="auto">
          <a:xfrm>
            <a:off x="0" y="290800"/>
            <a:ext cx="12192000" cy="65672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9000">
                <a:schemeClr val="accent1">
                  <a:lumMod val="5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814C29D-AA17-9A4A-B77F-9236F0F092C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4812"/>
          <a:stretch/>
        </p:blipFill>
        <p:spPr>
          <a:xfrm>
            <a:off x="0" y="-3161"/>
            <a:ext cx="12192000" cy="684085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8000" y="5346176"/>
            <a:ext cx="1450848" cy="438277"/>
          </a:xfrm>
          <a:prstGeom prst="rect">
            <a:avLst/>
          </a:prstGeom>
        </p:spPr>
      </p:pic>
      <p:sp>
        <p:nvSpPr>
          <p:cNvPr id="130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7257" y="393057"/>
            <a:ext cx="6216748" cy="763285"/>
          </a:xfrm>
          <a:prstGeom prst="rect">
            <a:avLst/>
          </a:prstGeom>
          <a:noFill/>
        </p:spPr>
        <p:txBody>
          <a:bodyPr lIns="91440" rIns="91440"/>
          <a:lstStyle>
            <a:lvl1pPr algn="l">
              <a:defRPr sz="2800" b="1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0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7253" y="1536699"/>
            <a:ext cx="6216747" cy="609600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itchFamily="1" charset="2"/>
              <a:buNone/>
              <a:defRPr sz="2000" b="0" i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87257" y="2349499"/>
            <a:ext cx="4895948" cy="812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0" i="0">
                <a:solidFill>
                  <a:schemeClr val="bg1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3A47128-5E4A-7347-B36B-4896782A71A3}"/>
              </a:ext>
            </a:extLst>
          </p:cNvPr>
          <p:cNvSpPr/>
          <p:nvPr/>
        </p:nvSpPr>
        <p:spPr>
          <a:xfrm>
            <a:off x="0" y="6510528"/>
            <a:ext cx="12192000" cy="35356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6" name="Text Box 14">
            <a:extLst>
              <a:ext uri="{FF2B5EF4-FFF2-40B4-BE49-F238E27FC236}">
                <a16:creationId xmlns:a16="http://schemas.microsoft.com/office/drawing/2014/main" id="{655EE6F6-18B2-BC46-A2EA-966E41518B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7725" y="6510529"/>
            <a:ext cx="1163845" cy="3077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b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+mj-lt"/>
              </a:rPr>
              <a:t>www.rti.org</a:t>
            </a:r>
            <a:endParaRPr lang="en-US" sz="1400" b="1" dirty="0">
              <a:solidFill>
                <a:schemeClr val="bg2">
                  <a:lumMod val="60000"/>
                  <a:lumOff val="40000"/>
                </a:schemeClr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A40484-49C5-8742-BDD2-DB1CE8628FFD}"/>
              </a:ext>
            </a:extLst>
          </p:cNvPr>
          <p:cNvSpPr txBox="1"/>
          <p:nvPr/>
        </p:nvSpPr>
        <p:spPr>
          <a:xfrm>
            <a:off x="1867242" y="6587219"/>
            <a:ext cx="56877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kern="1200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Arial Narrow" panose="020B0604020202020204" pitchFamily="34" charset="0"/>
                <a:ea typeface="ヒラギノ角ゴ Pro W3" pitchFamily="1" charset="-128"/>
                <a:cs typeface="Arial Narrow" panose="020B0604020202020204" pitchFamily="34" charset="0"/>
              </a:rPr>
              <a:t>RTI International is a trade name of Research Triangle Institute. RTI and the RTI logo are U.S. registered trademarks of Research Triangle Institute.</a:t>
            </a:r>
          </a:p>
        </p:txBody>
      </p:sp>
      <p:sp>
        <p:nvSpPr>
          <p:cNvPr id="25" name="Footer Placeholder 9">
            <a:extLst>
              <a:ext uri="{FF2B5EF4-FFF2-40B4-BE49-F238E27FC236}">
                <a16:creationId xmlns:a16="http://schemas.microsoft.com/office/drawing/2014/main" id="{B27A5716-B40A-A14A-9E04-14AB9C9C1A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038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/Image,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7257" y="393057"/>
            <a:ext cx="6216748" cy="763285"/>
          </a:xfrm>
          <a:prstGeom prst="rect">
            <a:avLst/>
          </a:prstGeom>
          <a:noFill/>
        </p:spPr>
        <p:txBody>
          <a:bodyPr lIns="91440" rIns="91440"/>
          <a:lstStyle>
            <a:lvl1pPr algn="l">
              <a:defRPr b="1" i="0">
                <a:solidFill>
                  <a:schemeClr val="accent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0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7253" y="1536699"/>
            <a:ext cx="6216747" cy="609600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itchFamily="1" charset="2"/>
              <a:buNone/>
              <a:defRPr sz="2000" b="0" i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87257" y="2349499"/>
            <a:ext cx="4895948" cy="812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0" i="0">
                <a:solidFill>
                  <a:schemeClr val="bg2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Presenter</a:t>
            </a:r>
          </a:p>
          <a:p>
            <a:pPr lvl="0"/>
            <a:r>
              <a:rPr lang="en-US"/>
              <a:t>Date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82FDBB3-20AD-0642-85B4-30E9C29B1F61}"/>
              </a:ext>
            </a:extLst>
          </p:cNvPr>
          <p:cNvSpPr/>
          <p:nvPr/>
        </p:nvSpPr>
        <p:spPr>
          <a:xfrm>
            <a:off x="0" y="6513693"/>
            <a:ext cx="12192000" cy="350405"/>
          </a:xfrm>
          <a:prstGeom prst="rect">
            <a:avLst/>
          </a:prstGeom>
          <a:solidFill>
            <a:srgbClr val="0A357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4DE6614-EFAC-4240-BEB1-45E0850FAD5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5892" y="5275567"/>
            <a:ext cx="1608667" cy="558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C68EF52-B769-A649-BA3E-BCF06AC465D0}"/>
              </a:ext>
            </a:extLst>
          </p:cNvPr>
          <p:cNvSpPr txBox="1"/>
          <p:nvPr/>
        </p:nvSpPr>
        <p:spPr>
          <a:xfrm>
            <a:off x="1867242" y="6587219"/>
            <a:ext cx="56877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kern="1200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Arial Narrow" panose="020B0604020202020204" pitchFamily="34" charset="0"/>
                <a:ea typeface="ヒラギノ角ゴ Pro W3" pitchFamily="1" charset="-128"/>
                <a:cs typeface="Arial Narrow" panose="020B0604020202020204" pitchFamily="34" charset="0"/>
              </a:rPr>
              <a:t>RTI International is a trade name of Research Triangle Institute. RTI and the RTI logo are U.S. registered trademarks of Research Triangle Institute.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3C9F1318-6B2A-574F-8BCD-1B6C15B602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7725" y="6510529"/>
            <a:ext cx="1163845" cy="3077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b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+mj-lt"/>
              </a:rPr>
              <a:t>www.rti.org</a:t>
            </a:r>
            <a:endParaRPr lang="en-US" sz="1400" b="1" dirty="0">
              <a:solidFill>
                <a:schemeClr val="bg2">
                  <a:lumMod val="60000"/>
                  <a:lumOff val="40000"/>
                </a:schemeClr>
              </a:solidFill>
              <a:latin typeface="+mj-lt"/>
            </a:endParaRPr>
          </a:p>
        </p:txBody>
      </p:sp>
      <p:pic>
        <p:nvPicPr>
          <p:cNvPr id="18" name="Picture 17" descr="A close up of a necklace&#10;&#10;Description automatically generated">
            <a:extLst>
              <a:ext uri="{FF2B5EF4-FFF2-40B4-BE49-F238E27FC236}">
                <a16:creationId xmlns:a16="http://schemas.microsoft.com/office/drawing/2014/main" id="{3B7433BA-EE6D-5E44-B352-CB0D4A4FA8D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3167"/>
          <a:stretch/>
        </p:blipFill>
        <p:spPr>
          <a:xfrm>
            <a:off x="2690055" y="20150"/>
            <a:ext cx="9501947" cy="6469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2467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itle Slide w/Blue 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E9C0D74-8215-E048-9311-E6F9AE523AC6}"/>
              </a:ext>
            </a:extLst>
          </p:cNvPr>
          <p:cNvSpPr/>
          <p:nvPr/>
        </p:nvSpPr>
        <p:spPr bwMode="auto">
          <a:xfrm>
            <a:off x="0" y="290800"/>
            <a:ext cx="12192000" cy="65672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9000">
                <a:schemeClr val="accent1">
                  <a:lumMod val="5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814C29D-AA17-9A4A-B77F-9236F0F092C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4812"/>
          <a:stretch/>
        </p:blipFill>
        <p:spPr>
          <a:xfrm>
            <a:off x="0" y="-3161"/>
            <a:ext cx="12192000" cy="684085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8000" y="5346176"/>
            <a:ext cx="1450848" cy="438277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3A47128-5E4A-7347-B36B-4896782A71A3}"/>
              </a:ext>
            </a:extLst>
          </p:cNvPr>
          <p:cNvSpPr/>
          <p:nvPr/>
        </p:nvSpPr>
        <p:spPr>
          <a:xfrm>
            <a:off x="0" y="6510528"/>
            <a:ext cx="12192000" cy="35356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6" name="Text Box 14">
            <a:extLst>
              <a:ext uri="{FF2B5EF4-FFF2-40B4-BE49-F238E27FC236}">
                <a16:creationId xmlns:a16="http://schemas.microsoft.com/office/drawing/2014/main" id="{655EE6F6-18B2-BC46-A2EA-966E41518B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7725" y="6510529"/>
            <a:ext cx="1163845" cy="3077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b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+mj-lt"/>
              </a:rPr>
              <a:t>www.rti.org</a:t>
            </a:r>
            <a:endParaRPr lang="en-US" sz="1400" b="1" dirty="0">
              <a:solidFill>
                <a:schemeClr val="bg2">
                  <a:lumMod val="60000"/>
                  <a:lumOff val="40000"/>
                </a:schemeClr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A40484-49C5-8742-BDD2-DB1CE8628FFD}"/>
              </a:ext>
            </a:extLst>
          </p:cNvPr>
          <p:cNvSpPr txBox="1"/>
          <p:nvPr/>
        </p:nvSpPr>
        <p:spPr>
          <a:xfrm>
            <a:off x="1867242" y="6587219"/>
            <a:ext cx="56877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kern="1200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Arial Narrow" panose="020B0604020202020204" pitchFamily="34" charset="0"/>
                <a:ea typeface="ヒラギノ角ゴ Pro W3" pitchFamily="1" charset="-128"/>
                <a:cs typeface="Arial Narrow" panose="020B0604020202020204" pitchFamily="34" charset="0"/>
              </a:rPr>
              <a:t>RTI International is a trade name of Research Triangle Institute. RTI and the RTI logo are U.S. registered trademarks of Research Triangle Institute.</a:t>
            </a:r>
          </a:p>
        </p:txBody>
      </p:sp>
      <p:sp>
        <p:nvSpPr>
          <p:cNvPr id="25" name="Footer Placeholder 9">
            <a:extLst>
              <a:ext uri="{FF2B5EF4-FFF2-40B4-BE49-F238E27FC236}">
                <a16:creationId xmlns:a16="http://schemas.microsoft.com/office/drawing/2014/main" id="{B27A5716-B40A-A14A-9E04-14AB9C9C1A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pic>
        <p:nvPicPr>
          <p:cNvPr id="12" name="Picture 11" descr="A close up of a necklace&#10;&#10;Description automatically generated">
            <a:extLst>
              <a:ext uri="{FF2B5EF4-FFF2-40B4-BE49-F238E27FC236}">
                <a16:creationId xmlns:a16="http://schemas.microsoft.com/office/drawing/2014/main" id="{6145B452-1069-1E4A-A4E6-4302D1098D9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2820"/>
          <a:stretch/>
        </p:blipFill>
        <p:spPr>
          <a:xfrm>
            <a:off x="2690054" y="2824"/>
            <a:ext cx="9544740" cy="6469888"/>
          </a:xfrm>
          <a:prstGeom prst="rect">
            <a:avLst/>
          </a:prstGeom>
        </p:spPr>
      </p:pic>
      <p:sp>
        <p:nvSpPr>
          <p:cNvPr id="130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7257" y="393057"/>
            <a:ext cx="6216748" cy="763285"/>
          </a:xfrm>
          <a:prstGeom prst="rect">
            <a:avLst/>
          </a:prstGeom>
          <a:noFill/>
        </p:spPr>
        <p:txBody>
          <a:bodyPr lIns="91440" rIns="91440"/>
          <a:lstStyle>
            <a:lvl1pPr algn="l">
              <a:defRPr sz="2800" b="1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0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7253" y="1536699"/>
            <a:ext cx="6216747" cy="609600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itchFamily="1" charset="2"/>
              <a:buNone/>
              <a:defRPr sz="2000" b="0" i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87257" y="2349499"/>
            <a:ext cx="4895948" cy="812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0" i="0">
                <a:solidFill>
                  <a:schemeClr val="bg1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300954421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1"/>
            <a:ext cx="11789664" cy="763285"/>
          </a:xfrm>
          <a:prstGeom prst="rect">
            <a:avLst/>
          </a:prstGeom>
        </p:spPr>
        <p:txBody>
          <a:bodyPr l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1219202"/>
            <a:ext cx="11789664" cy="4729163"/>
          </a:xfrm>
          <a:prstGeom prst="rect">
            <a:avLst/>
          </a:prstGeom>
        </p:spPr>
        <p:txBody>
          <a:bodyPr/>
          <a:lstStyle>
            <a:lvl1pPr marL="300559" indent="-300559">
              <a:buFont typeface="Courier New" panose="02070309020205020404" pitchFamily="49" charset="0"/>
              <a:buChar char="o"/>
              <a:defRPr/>
            </a:lvl1pPr>
            <a:lvl2pPr marL="609585" indent="-309026">
              <a:buFont typeface="Arial" panose="020B0604020202020204" pitchFamily="34" charset="0"/>
              <a:buChar char="•"/>
              <a:defRPr/>
            </a:lvl2pPr>
            <a:lvl3pPr marL="905911" indent="-296326">
              <a:buFont typeface="System Font Regular"/>
              <a:buChar char="-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BBCEA345-BB26-0B46-AD00-867C69FE44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6233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,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necklace&#10;&#10;Description automatically generated">
            <a:extLst>
              <a:ext uri="{FF2B5EF4-FFF2-40B4-BE49-F238E27FC236}">
                <a16:creationId xmlns:a16="http://schemas.microsoft.com/office/drawing/2014/main" id="{77FF2BB6-F88B-7845-AC4C-AA524A8DB44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3167"/>
          <a:stretch/>
        </p:blipFill>
        <p:spPr>
          <a:xfrm>
            <a:off x="2690055" y="2824"/>
            <a:ext cx="9501947" cy="64698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1"/>
            <a:ext cx="6116320" cy="763285"/>
          </a:xfrm>
          <a:prstGeom prst="rect">
            <a:avLst/>
          </a:prstGeom>
        </p:spPr>
        <p:txBody>
          <a:bodyPr l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1219200"/>
            <a:ext cx="6116320" cy="5175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A4C0BCCB-1C9C-B24C-B0E3-05CDDC7B92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17694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,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necklace&#10;&#10;Description automatically generated">
            <a:extLst>
              <a:ext uri="{FF2B5EF4-FFF2-40B4-BE49-F238E27FC236}">
                <a16:creationId xmlns:a16="http://schemas.microsoft.com/office/drawing/2014/main" id="{2956E69D-A1A3-5A41-88AC-98D706BC685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3113"/>
          <a:stretch/>
        </p:blipFill>
        <p:spPr>
          <a:xfrm flipH="1">
            <a:off x="-1" y="2824"/>
            <a:ext cx="9508575" cy="646988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1600" y="182881"/>
            <a:ext cx="6807200" cy="763285"/>
          </a:xfrm>
          <a:prstGeom prst="rect">
            <a:avLst/>
          </a:prstGeom>
        </p:spPr>
        <p:txBody>
          <a:bodyPr l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1219200"/>
            <a:ext cx="6807200" cy="5175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A6E97108-5B3A-1549-8EE2-D48DEAC59D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17325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-Line Title and 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2880" y="182880"/>
            <a:ext cx="11789664" cy="1295400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lnSpc>
                <a:spcPct val="90000"/>
              </a:lnSpc>
              <a:defRPr baseline="0"/>
            </a:lvl1pPr>
          </a:lstStyle>
          <a:p>
            <a:r>
              <a:rPr lang="en-US"/>
              <a:t>Click to edit Master title style. This one can wrap to two lines. Filler copy added.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1701800"/>
            <a:ext cx="11789664" cy="457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98B3AD92-FD44-3C4D-855B-57B30FF2DC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85091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1"/>
            <a:ext cx="11789664" cy="763285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  <a:noFill/>
        </p:spPr>
        <p:txBody>
          <a:bodyPr/>
          <a:lstStyle/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182884" y="1219200"/>
            <a:ext cx="5608321" cy="5054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6096000" y="1219200"/>
            <a:ext cx="5876544" cy="5054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94DC99FE-BAF3-9B47-A974-E761F68CC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32744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Line Title Plus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82880" y="182880"/>
            <a:ext cx="11789664" cy="1280160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lnSpc>
                <a:spcPct val="90000"/>
              </a:lnSpc>
              <a:defRPr baseline="0"/>
            </a:lvl1pPr>
          </a:lstStyle>
          <a:p>
            <a:r>
              <a:rPr lang="en-US"/>
              <a:t>Click to edit Master title style. This one can wrap to two lines. Filler copy added.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>
          <a:xfrm>
            <a:off x="182880" y="1691640"/>
            <a:ext cx="5774944" cy="45821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6197600" y="1691640"/>
            <a:ext cx="5774944" cy="458216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48B961D3-6572-F44B-BBD5-C4B1D0CD47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66644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79" y="182881"/>
            <a:ext cx="11789664" cy="763285"/>
          </a:xfrm>
          <a:prstGeom prst="rect">
            <a:avLst/>
          </a:prstGeom>
        </p:spPr>
        <p:txBody>
          <a:bodyPr lIns="914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4C1541A8-5C7E-6E46-ACBD-CE47CA8F7E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14364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Line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82880" y="182883"/>
            <a:ext cx="11789664" cy="1280351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lnSpc>
                <a:spcPct val="90000"/>
              </a:lnSpc>
              <a:defRPr baseline="0"/>
            </a:lvl1pPr>
          </a:lstStyle>
          <a:p>
            <a:r>
              <a:rPr lang="en-US"/>
              <a:t>Click to edit Master title style. This one can wrap to two lines. Filler copy added.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1B3C36CA-EFDA-4F46-B4DF-F3F8B94C6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90572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woman&#10;&#10;Description automatically generated">
            <a:extLst>
              <a:ext uri="{FF2B5EF4-FFF2-40B4-BE49-F238E27FC236}">
                <a16:creationId xmlns:a16="http://schemas.microsoft.com/office/drawing/2014/main" id="{0A4A30D0-0F66-5E47-A324-3313C852AF3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407"/>
          <a:stretch/>
        </p:blipFill>
        <p:spPr>
          <a:xfrm>
            <a:off x="0" y="0"/>
            <a:ext cx="12192000" cy="3733799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203200" y="2699904"/>
            <a:ext cx="9042400" cy="763285"/>
          </a:xfrm>
          <a:prstGeom prst="rect">
            <a:avLst/>
          </a:prstGeom>
          <a:noFill/>
        </p:spPr>
        <p:txBody>
          <a:bodyPr lIns="91440"/>
          <a:lstStyle>
            <a:lvl1pPr algn="l">
              <a:defRPr sz="2800" b="1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8" name="Date Placeholder 1">
            <a:extLst>
              <a:ext uri="{FF2B5EF4-FFF2-40B4-BE49-F238E27FC236}">
                <a16:creationId xmlns:a16="http://schemas.microsoft.com/office/drawing/2014/main" id="{D134570B-76D0-6041-A2C8-63C68E619B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43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1"/>
            <a:ext cx="11789664" cy="763285"/>
          </a:xfrm>
          <a:prstGeom prst="rect">
            <a:avLst/>
          </a:prstGeom>
        </p:spPr>
        <p:txBody>
          <a:bodyPr l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1219202"/>
            <a:ext cx="11789664" cy="4729163"/>
          </a:xfrm>
          <a:prstGeom prst="rect">
            <a:avLst/>
          </a:prstGeom>
        </p:spPr>
        <p:txBody>
          <a:bodyPr/>
          <a:lstStyle>
            <a:lvl1pPr marL="300559" indent="-300559">
              <a:buFont typeface="Courier New" panose="02070309020205020404" pitchFamily="49" charset="0"/>
              <a:buChar char="o"/>
              <a:defRPr/>
            </a:lvl1pPr>
            <a:lvl2pPr marL="609585" indent="-309026">
              <a:buFont typeface="Arial" panose="020B0604020202020204" pitchFamily="34" charset="0"/>
              <a:buChar char="•"/>
              <a:defRPr/>
            </a:lvl2pPr>
            <a:lvl3pPr marL="905911" indent="-296326">
              <a:buFont typeface="System Font Regular"/>
              <a:buChar char="-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BBCEA345-BB26-0B46-AD00-867C69FE44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10717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Date Placeholder 1">
            <a:extLst>
              <a:ext uri="{FF2B5EF4-FFF2-40B4-BE49-F238E27FC236}">
                <a16:creationId xmlns:a16="http://schemas.microsoft.com/office/drawing/2014/main" id="{FA8A571F-8021-AD41-BEF0-8F5D84FBF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5906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/Map,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06794E-A6BE-2940-826C-679610EBB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4" r="2954"/>
          <a:stretch/>
        </p:blipFill>
        <p:spPr>
          <a:xfrm>
            <a:off x="5283200" y="2"/>
            <a:ext cx="6934821" cy="466394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ED81528-7BE5-8240-B3F7-7581CFA993BB}"/>
              </a:ext>
            </a:extLst>
          </p:cNvPr>
          <p:cNvSpPr/>
          <p:nvPr userDrawn="1"/>
        </p:nvSpPr>
        <p:spPr>
          <a:xfrm>
            <a:off x="0" y="6510528"/>
            <a:ext cx="12192000" cy="353568"/>
          </a:xfrm>
          <a:prstGeom prst="rect">
            <a:avLst/>
          </a:prstGeom>
          <a:solidFill>
            <a:srgbClr val="0A357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Footer Placeholder 9">
            <a:extLst>
              <a:ext uri="{FF2B5EF4-FFF2-40B4-BE49-F238E27FC236}">
                <a16:creationId xmlns:a16="http://schemas.microsoft.com/office/drawing/2014/main" id="{95BF82BD-0602-1845-B870-F0F9F85753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CONFIDENTIAL</a:t>
            </a:r>
          </a:p>
        </p:txBody>
      </p:sp>
      <p:sp>
        <p:nvSpPr>
          <p:cNvPr id="130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7257" y="393057"/>
            <a:ext cx="6216748" cy="763285"/>
          </a:xfrm>
          <a:prstGeom prst="rect">
            <a:avLst/>
          </a:prstGeom>
          <a:noFill/>
        </p:spPr>
        <p:txBody>
          <a:bodyPr lIns="91440" rIns="91440"/>
          <a:lstStyle>
            <a:lvl1pPr algn="l">
              <a:defRPr b="1" i="0">
                <a:solidFill>
                  <a:schemeClr val="accent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0051" name="Rectangle 3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387253" y="1536699"/>
            <a:ext cx="6216747" cy="609600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itchFamily="1" charset="2"/>
              <a:buNone/>
              <a:defRPr sz="2000" b="0" i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87257" y="2349499"/>
            <a:ext cx="4895948" cy="812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0" i="0">
                <a:solidFill>
                  <a:schemeClr val="bg2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7179475-7FE7-704F-96FB-9C1D46D5FD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5892" y="5275567"/>
            <a:ext cx="1608667" cy="558800"/>
          </a:xfrm>
          <a:prstGeom prst="rect">
            <a:avLst/>
          </a:prstGeom>
        </p:spPr>
      </p:pic>
      <p:sp>
        <p:nvSpPr>
          <p:cNvPr id="12" name="Text Box 14">
            <a:extLst>
              <a:ext uri="{FF2B5EF4-FFF2-40B4-BE49-F238E27FC236}">
                <a16:creationId xmlns:a16="http://schemas.microsoft.com/office/drawing/2014/main" id="{5AC64515-2573-A54D-8C70-ABDEEAFCF5A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7725" y="6510529"/>
            <a:ext cx="1163845" cy="3077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+mj-lt"/>
              </a:rPr>
              <a:t>www.rti.org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F8DA85-61E5-F64B-9F6A-DD9A4EF815BD}"/>
              </a:ext>
            </a:extLst>
          </p:cNvPr>
          <p:cNvSpPr txBox="1"/>
          <p:nvPr userDrawn="1"/>
        </p:nvSpPr>
        <p:spPr>
          <a:xfrm>
            <a:off x="1867242" y="6587219"/>
            <a:ext cx="56877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kern="1200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Arial Narrow" panose="020B0604020202020204" pitchFamily="34" charset="0"/>
                <a:ea typeface="ヒラギノ角ゴ Pro W3" pitchFamily="1" charset="-128"/>
                <a:cs typeface="Arial Narrow" panose="020B0604020202020204" pitchFamily="34" charset="0"/>
              </a:rPr>
              <a:t>RTI International is a trade name of Research Triangle Institute. RTI and the RTI logo are U.S. registered trademarks of Research Triangle Institute.</a:t>
            </a:r>
          </a:p>
        </p:txBody>
      </p:sp>
    </p:spTree>
    <p:extLst>
      <p:ext uri="{BB962C8B-B14F-4D97-AF65-F5344CB8AC3E}">
        <p14:creationId xmlns:p14="http://schemas.microsoft.com/office/powerpoint/2010/main" val="2080142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/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8000" y="5346176"/>
            <a:ext cx="1450848" cy="438277"/>
          </a:xfrm>
          <a:prstGeom prst="rect">
            <a:avLst/>
          </a:prstGeom>
        </p:spPr>
      </p:pic>
      <p:sp>
        <p:nvSpPr>
          <p:cNvPr id="130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7257" y="393057"/>
            <a:ext cx="6216748" cy="763285"/>
          </a:xfrm>
          <a:prstGeom prst="rect">
            <a:avLst/>
          </a:prstGeom>
          <a:noFill/>
        </p:spPr>
        <p:txBody>
          <a:bodyPr lIns="91440" rIns="91440"/>
          <a:lstStyle>
            <a:lvl1pPr algn="l">
              <a:defRPr b="1" i="0">
                <a:solidFill>
                  <a:schemeClr val="accent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0051" name="Rectangle 3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387253" y="1536699"/>
            <a:ext cx="6216747" cy="609600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itchFamily="1" charset="2"/>
              <a:buNone/>
              <a:defRPr sz="2000" b="0" i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87257" y="2349499"/>
            <a:ext cx="4895948" cy="812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0" i="0">
                <a:solidFill>
                  <a:schemeClr val="bg2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8BBE33F-0F18-3E4F-90D6-31ACAD4E1DC5}"/>
              </a:ext>
            </a:extLst>
          </p:cNvPr>
          <p:cNvSpPr/>
          <p:nvPr userDrawn="1"/>
        </p:nvSpPr>
        <p:spPr>
          <a:xfrm>
            <a:off x="0" y="6510528"/>
            <a:ext cx="12192000" cy="353568"/>
          </a:xfrm>
          <a:prstGeom prst="rect">
            <a:avLst/>
          </a:prstGeom>
          <a:solidFill>
            <a:srgbClr val="0A357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1" name="Footer Placeholder 9">
            <a:extLst>
              <a:ext uri="{FF2B5EF4-FFF2-40B4-BE49-F238E27FC236}">
                <a16:creationId xmlns:a16="http://schemas.microsoft.com/office/drawing/2014/main" id="{197015B4-9CD5-1641-B9B6-4D3A7DAE75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CONFIDENTIAL</a:t>
            </a:r>
          </a:p>
        </p:txBody>
      </p:sp>
      <p:sp>
        <p:nvSpPr>
          <p:cNvPr id="13" name="Text Box 14">
            <a:extLst>
              <a:ext uri="{FF2B5EF4-FFF2-40B4-BE49-F238E27FC236}">
                <a16:creationId xmlns:a16="http://schemas.microsoft.com/office/drawing/2014/main" id="{6AC87EB9-7CB4-BC46-B487-92B6D475D25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7725" y="6510529"/>
            <a:ext cx="1163845" cy="3077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b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+mj-lt"/>
              </a:rPr>
              <a:t>www.rti.org</a:t>
            </a:r>
            <a:endParaRPr lang="en-US" sz="1400" b="1" dirty="0">
              <a:solidFill>
                <a:schemeClr val="bg2">
                  <a:lumMod val="60000"/>
                  <a:lumOff val="40000"/>
                </a:schemeClr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34125B5-A142-4545-B31A-7C0E86ED168B}"/>
              </a:ext>
            </a:extLst>
          </p:cNvPr>
          <p:cNvSpPr txBox="1"/>
          <p:nvPr userDrawn="1"/>
        </p:nvSpPr>
        <p:spPr>
          <a:xfrm>
            <a:off x="1867242" y="6587219"/>
            <a:ext cx="56877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kern="1200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Arial Narrow" panose="020B0604020202020204" pitchFamily="34" charset="0"/>
                <a:ea typeface="ヒラギノ角ゴ Pro W3" pitchFamily="1" charset="-128"/>
                <a:cs typeface="Arial Narrow" panose="020B0604020202020204" pitchFamily="34" charset="0"/>
              </a:rPr>
              <a:t>RTI International is a trade name of Research Triangle Institute. RTI and the RTI logo are U.S. registered trademarks of Research Triangle Institute.</a:t>
            </a:r>
          </a:p>
        </p:txBody>
      </p:sp>
    </p:spTree>
    <p:extLst>
      <p:ext uri="{BB962C8B-B14F-4D97-AF65-F5344CB8AC3E}">
        <p14:creationId xmlns:p14="http://schemas.microsoft.com/office/powerpoint/2010/main" val="37078105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/Image,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7257" y="393057"/>
            <a:ext cx="6216748" cy="763285"/>
          </a:xfrm>
          <a:prstGeom prst="rect">
            <a:avLst/>
          </a:prstGeom>
          <a:noFill/>
        </p:spPr>
        <p:txBody>
          <a:bodyPr lIns="91440" rIns="91440"/>
          <a:lstStyle>
            <a:lvl1pPr algn="l">
              <a:defRPr b="1" i="0">
                <a:solidFill>
                  <a:schemeClr val="accent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0051" name="Rectangle 3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387253" y="1536699"/>
            <a:ext cx="6216747" cy="609600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itchFamily="1" charset="2"/>
              <a:buNone/>
              <a:defRPr sz="2000" b="0" i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87257" y="2349499"/>
            <a:ext cx="4895948" cy="812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0" i="0">
                <a:solidFill>
                  <a:schemeClr val="bg2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Presenter</a:t>
            </a:r>
          </a:p>
          <a:p>
            <a:pPr lvl="0"/>
            <a:r>
              <a:rPr lang="en-US"/>
              <a:t>Date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82FDBB3-20AD-0642-85B4-30E9C29B1F61}"/>
              </a:ext>
            </a:extLst>
          </p:cNvPr>
          <p:cNvSpPr/>
          <p:nvPr userDrawn="1"/>
        </p:nvSpPr>
        <p:spPr>
          <a:xfrm>
            <a:off x="0" y="6513693"/>
            <a:ext cx="12192000" cy="350405"/>
          </a:xfrm>
          <a:prstGeom prst="rect">
            <a:avLst/>
          </a:prstGeom>
          <a:solidFill>
            <a:srgbClr val="0A357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 userDrawn="1"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4DE6614-EFAC-4240-BEB1-45E0850FAD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5892" y="5275567"/>
            <a:ext cx="1608667" cy="558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C68EF52-B769-A649-BA3E-BCF06AC465D0}"/>
              </a:ext>
            </a:extLst>
          </p:cNvPr>
          <p:cNvSpPr txBox="1"/>
          <p:nvPr userDrawn="1"/>
        </p:nvSpPr>
        <p:spPr>
          <a:xfrm>
            <a:off x="1867242" y="6587219"/>
            <a:ext cx="56877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kern="1200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Arial Narrow" panose="020B0604020202020204" pitchFamily="34" charset="0"/>
                <a:ea typeface="ヒラギノ角ゴ Pro W3" pitchFamily="1" charset="-128"/>
                <a:cs typeface="Arial Narrow" panose="020B0604020202020204" pitchFamily="34" charset="0"/>
              </a:rPr>
              <a:t>RTI International is a trade name of Research Triangle Institute. RTI and the RTI logo are U.S. registered trademarks of Research Triangle Institute.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3C9F1318-6B2A-574F-8BCD-1B6C15B602E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7725" y="6510529"/>
            <a:ext cx="1163845" cy="3077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b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+mj-lt"/>
              </a:rPr>
              <a:t>www.rti.org</a:t>
            </a:r>
            <a:endParaRPr lang="en-US" sz="1400" b="1" dirty="0">
              <a:solidFill>
                <a:schemeClr val="bg2">
                  <a:lumMod val="60000"/>
                  <a:lumOff val="40000"/>
                </a:schemeClr>
              </a:solidFill>
              <a:latin typeface="+mj-lt"/>
            </a:endParaRPr>
          </a:p>
        </p:txBody>
      </p:sp>
      <p:pic>
        <p:nvPicPr>
          <p:cNvPr id="18" name="Picture 17" descr="A close up of a necklace&#10;&#10;Description automatically generated">
            <a:extLst>
              <a:ext uri="{FF2B5EF4-FFF2-40B4-BE49-F238E27FC236}">
                <a16:creationId xmlns:a16="http://schemas.microsoft.com/office/drawing/2014/main" id="{3B7433BA-EE6D-5E44-B352-CB0D4A4FA8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3167"/>
          <a:stretch/>
        </p:blipFill>
        <p:spPr>
          <a:xfrm>
            <a:off x="2690055" y="20150"/>
            <a:ext cx="9501947" cy="6469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93718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1"/>
            <a:ext cx="11789664" cy="763285"/>
          </a:xfrm>
          <a:prstGeom prst="rect">
            <a:avLst/>
          </a:prstGeom>
        </p:spPr>
        <p:txBody>
          <a:bodyPr l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1219202"/>
            <a:ext cx="11789664" cy="4729163"/>
          </a:xfrm>
          <a:prstGeom prst="rect">
            <a:avLst/>
          </a:prstGeom>
        </p:spPr>
        <p:txBody>
          <a:bodyPr/>
          <a:lstStyle>
            <a:lvl1pPr marL="300559" indent="-300559">
              <a:buFont typeface="Courier New" panose="02070309020205020404" pitchFamily="49" charset="0"/>
              <a:buChar char="o"/>
              <a:defRPr/>
            </a:lvl1pPr>
            <a:lvl2pPr marL="609585" indent="-309026">
              <a:buFont typeface="Arial" panose="020B0604020202020204" pitchFamily="34" charset="0"/>
              <a:buChar char="•"/>
              <a:defRPr/>
            </a:lvl2pPr>
            <a:lvl3pPr marL="905911" indent="-296326">
              <a:buFont typeface="System Font Regular"/>
              <a:buChar char="-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BBCEA345-BB26-0B46-AD00-867C69FE44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76315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necklace&#10;&#10;Description automatically generated">
            <a:extLst>
              <a:ext uri="{FF2B5EF4-FFF2-40B4-BE49-F238E27FC236}">
                <a16:creationId xmlns:a16="http://schemas.microsoft.com/office/drawing/2014/main" id="{04F70DC9-7BBA-8045-B629-85546A2D1F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3167"/>
          <a:stretch/>
        </p:blipFill>
        <p:spPr>
          <a:xfrm>
            <a:off x="2690055" y="2824"/>
            <a:ext cx="9501947" cy="64698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1"/>
            <a:ext cx="6116320" cy="763285"/>
          </a:xfrm>
          <a:prstGeom prst="rect">
            <a:avLst/>
          </a:prstGeom>
        </p:spPr>
        <p:txBody>
          <a:bodyPr l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1219200"/>
            <a:ext cx="6116320" cy="5175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A4C0BCCB-1C9C-B24C-B0E3-05CDDC7B92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10019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a necklace&#10;&#10;Description automatically generated">
            <a:extLst>
              <a:ext uri="{FF2B5EF4-FFF2-40B4-BE49-F238E27FC236}">
                <a16:creationId xmlns:a16="http://schemas.microsoft.com/office/drawing/2014/main" id="{8A772A64-9A3E-A647-8BD3-6D1579C194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3113"/>
          <a:stretch/>
        </p:blipFill>
        <p:spPr>
          <a:xfrm flipH="1">
            <a:off x="-1" y="2824"/>
            <a:ext cx="9508575" cy="646988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1600" y="182881"/>
            <a:ext cx="6807200" cy="763285"/>
          </a:xfrm>
          <a:prstGeom prst="rect">
            <a:avLst/>
          </a:prstGeom>
        </p:spPr>
        <p:txBody>
          <a:bodyPr l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1219200"/>
            <a:ext cx="6807200" cy="5175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A6E97108-5B3A-1549-8EE2-D48DEAC59D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37106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-Line Title and 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2880" y="182880"/>
            <a:ext cx="11789664" cy="1295400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lnSpc>
                <a:spcPct val="90000"/>
              </a:lnSpc>
              <a:defRPr baseline="0"/>
            </a:lvl1pPr>
          </a:lstStyle>
          <a:p>
            <a:r>
              <a:rPr lang="en-US"/>
              <a:t>Click to edit Master title style. This one can wrap to two lines. Filler copy added.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1701800"/>
            <a:ext cx="11789664" cy="457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98B3AD92-FD44-3C4D-855B-57B30FF2DC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10856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1"/>
            <a:ext cx="11789664" cy="763285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  <a:noFill/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182884" y="1219200"/>
            <a:ext cx="5608321" cy="5054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6096000" y="1219200"/>
            <a:ext cx="5876544" cy="5054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94DC99FE-BAF3-9B47-A974-E761F68CC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0502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Line Title Plus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82880" y="182880"/>
            <a:ext cx="11789664" cy="1280160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lnSpc>
                <a:spcPct val="90000"/>
              </a:lnSpc>
              <a:defRPr baseline="0"/>
            </a:lvl1pPr>
          </a:lstStyle>
          <a:p>
            <a:r>
              <a:rPr lang="en-US" dirty="0"/>
              <a:t>Click to edit Master title style. This one can wrap to two lines. Filler copy added.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>
          <a:xfrm>
            <a:off x="182880" y="1691640"/>
            <a:ext cx="5774944" cy="45821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6197600" y="1691640"/>
            <a:ext cx="5774944" cy="458216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48B961D3-6572-F44B-BBD5-C4B1D0CD47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188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,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necklace&#10;&#10;Description automatically generated">
            <a:extLst>
              <a:ext uri="{FF2B5EF4-FFF2-40B4-BE49-F238E27FC236}">
                <a16:creationId xmlns:a16="http://schemas.microsoft.com/office/drawing/2014/main" id="{04F70DC9-7BBA-8045-B629-85546A2D1F6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3167"/>
          <a:stretch/>
        </p:blipFill>
        <p:spPr>
          <a:xfrm>
            <a:off x="2690055" y="2824"/>
            <a:ext cx="9501947" cy="64698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1"/>
            <a:ext cx="6116320" cy="763285"/>
          </a:xfrm>
          <a:prstGeom prst="rect">
            <a:avLst/>
          </a:prstGeom>
        </p:spPr>
        <p:txBody>
          <a:bodyPr l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1219200"/>
            <a:ext cx="6116320" cy="5175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A4C0BCCB-1C9C-B24C-B0E3-05CDDC7B92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6728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79" y="182881"/>
            <a:ext cx="11789664" cy="763285"/>
          </a:xfrm>
          <a:prstGeom prst="rect">
            <a:avLst/>
          </a:prstGeom>
        </p:spPr>
        <p:txBody>
          <a:bodyPr lIns="914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4C1541A8-5C7E-6E46-ACBD-CE47CA8F7E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04952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Line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82880" y="182883"/>
            <a:ext cx="11789664" cy="1280351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lnSpc>
                <a:spcPct val="90000"/>
              </a:lnSpc>
              <a:defRPr baseline="0"/>
            </a:lvl1pPr>
          </a:lstStyle>
          <a:p>
            <a:r>
              <a:rPr lang="en-US"/>
              <a:t>Click to edit Master title style. This one can wrap to two lines. Filler copy added.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1B3C36CA-EFDA-4F46-B4DF-F3F8B94C6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39466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3733800"/>
          </a:xfrm>
          <a:prstGeom prst="rect">
            <a:avLst/>
          </a:prstGeom>
          <a:solidFill>
            <a:srgbClr val="0A357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12" name="Picture 11" descr="A picture containing woman&#10;&#10;Description automatically generated">
            <a:extLst>
              <a:ext uri="{FF2B5EF4-FFF2-40B4-BE49-F238E27FC236}">
                <a16:creationId xmlns:a16="http://schemas.microsoft.com/office/drawing/2014/main" id="{0A4A30D0-0F66-5E47-A324-3313C852AF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407"/>
          <a:stretch/>
        </p:blipFill>
        <p:spPr>
          <a:xfrm>
            <a:off x="0" y="7451"/>
            <a:ext cx="12192000" cy="3733799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203200" y="2699904"/>
            <a:ext cx="9042400" cy="763285"/>
          </a:xfrm>
          <a:prstGeom prst="rect">
            <a:avLst/>
          </a:prstGeom>
          <a:noFill/>
        </p:spPr>
        <p:txBody>
          <a:bodyPr lIns="91440"/>
          <a:lstStyle>
            <a:lvl1pPr algn="l">
              <a:defRPr sz="2800" b="1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8" name="Date Placeholder 1">
            <a:extLst>
              <a:ext uri="{FF2B5EF4-FFF2-40B4-BE49-F238E27FC236}">
                <a16:creationId xmlns:a16="http://schemas.microsoft.com/office/drawing/2014/main" id="{D134570B-76D0-6041-A2C8-63C68E619B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96154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4" name="Date Placeholder 1">
            <a:extLst>
              <a:ext uri="{FF2B5EF4-FFF2-40B4-BE49-F238E27FC236}">
                <a16:creationId xmlns:a16="http://schemas.microsoft.com/office/drawing/2014/main" id="{FA8A571F-8021-AD41-BEF0-8F5D84FBF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35680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F35A3D7B-6B7C-ED4F-9433-DE249028556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Date Placeholder 1">
            <a:extLst>
              <a:ext uri="{FF2B5EF4-FFF2-40B4-BE49-F238E27FC236}">
                <a16:creationId xmlns:a16="http://schemas.microsoft.com/office/drawing/2014/main" id="{DF6A6C95-5BEB-D74F-A2EA-6B392D9B30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4CE6D566-749E-3A4F-B010-9244406C5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542697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,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a necklace&#10;&#10;Description automatically generated">
            <a:extLst>
              <a:ext uri="{FF2B5EF4-FFF2-40B4-BE49-F238E27FC236}">
                <a16:creationId xmlns:a16="http://schemas.microsoft.com/office/drawing/2014/main" id="{8A772A64-9A3E-A647-8BD3-6D1579C194A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3113"/>
          <a:stretch/>
        </p:blipFill>
        <p:spPr>
          <a:xfrm flipH="1">
            <a:off x="-1" y="2824"/>
            <a:ext cx="9508575" cy="646988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1600" y="182881"/>
            <a:ext cx="6807200" cy="763285"/>
          </a:xfrm>
          <a:prstGeom prst="rect">
            <a:avLst/>
          </a:prstGeom>
        </p:spPr>
        <p:txBody>
          <a:bodyPr l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1219200"/>
            <a:ext cx="6807200" cy="5175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A6E97108-5B3A-1549-8EE2-D48DEAC59D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971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-Line Title and 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2880" y="182880"/>
            <a:ext cx="11789664" cy="1295400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lnSpc>
                <a:spcPct val="90000"/>
              </a:lnSpc>
              <a:defRPr baseline="0"/>
            </a:lvl1pPr>
          </a:lstStyle>
          <a:p>
            <a:r>
              <a:rPr lang="en-US"/>
              <a:t>Click to edit Master title style. This one can wrap to two lines. Filler copy added.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1701800"/>
            <a:ext cx="11789664" cy="457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98B3AD92-FD44-3C4D-855B-57B30FF2DC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351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1"/>
            <a:ext cx="11789664" cy="763285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  <a:noFill/>
        </p:spPr>
        <p:txBody>
          <a:bodyPr/>
          <a:lstStyle/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182884" y="1219200"/>
            <a:ext cx="5608321" cy="5054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6096000" y="1219200"/>
            <a:ext cx="5876544" cy="5054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94DC99FE-BAF3-9B47-A974-E761F68CC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782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Line Title Plus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82880" y="182880"/>
            <a:ext cx="11789664" cy="1280160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lnSpc>
                <a:spcPct val="90000"/>
              </a:lnSpc>
              <a:defRPr baseline="0"/>
            </a:lvl1pPr>
          </a:lstStyle>
          <a:p>
            <a:r>
              <a:rPr lang="en-US" dirty="0"/>
              <a:t>Click to edit Master title style. This one can wrap to two lines. Filler copy added.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463296" cy="292608"/>
          </a:xfrm>
          <a:prstGeom prst="rect">
            <a:avLst/>
          </a:prstGeom>
        </p:spPr>
        <p:txBody>
          <a:bodyPr/>
          <a:lstStyle/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>
          <a:xfrm>
            <a:off x="182880" y="1691640"/>
            <a:ext cx="5774944" cy="45821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6197600" y="1691640"/>
            <a:ext cx="5774944" cy="458216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48B961D3-6572-F44B-BBD5-C4B1D0CD47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548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52.xml"/><Relationship Id="rId2" Type="http://schemas.openxmlformats.org/officeDocument/2006/relationships/slideLayout" Target="../slideLayouts/slideLayout42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5" Type="http://schemas.openxmlformats.org/officeDocument/2006/relationships/slideLayout" Target="../slideLayouts/slideLayout45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50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B6A0FAE8-EC5B-E544-8559-C68F353E8179}"/>
              </a:ext>
            </a:extLst>
          </p:cNvPr>
          <p:cNvSpPr/>
          <p:nvPr/>
        </p:nvSpPr>
        <p:spPr>
          <a:xfrm>
            <a:off x="0" y="6510528"/>
            <a:ext cx="12192000" cy="353568"/>
          </a:xfrm>
          <a:prstGeom prst="rect">
            <a:avLst/>
          </a:prstGeom>
          <a:solidFill>
            <a:srgbClr val="0A357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82880" y="182881"/>
            <a:ext cx="11789664" cy="76328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182880" tIns="91440" rIns="182880" bIns="91440" numCol="1" anchor="ctr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82880" y="1217592"/>
            <a:ext cx="11789664" cy="5157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0" y="6522720"/>
            <a:ext cx="463296" cy="292608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ctr">
              <a:defRPr sz="1067">
                <a:solidFill>
                  <a:schemeClr val="bg1"/>
                </a:solidFill>
              </a:defRPr>
            </a:lvl1pPr>
          </a:lstStyle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55EEC9-DDCC-B144-8594-B99EED8536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643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964" r:id="rId1"/>
    <p:sldLayoutId id="2147485965" r:id="rId2"/>
    <p:sldLayoutId id="2147485966" r:id="rId3"/>
    <p:sldLayoutId id="2147485967" r:id="rId4"/>
    <p:sldLayoutId id="2147485968" r:id="rId5"/>
    <p:sldLayoutId id="2147485969" r:id="rId6"/>
    <p:sldLayoutId id="2147485970" r:id="rId7"/>
    <p:sldLayoutId id="2147485971" r:id="rId8"/>
    <p:sldLayoutId id="2147485972" r:id="rId9"/>
    <p:sldLayoutId id="2147485973" r:id="rId10"/>
    <p:sldLayoutId id="2147485974" r:id="rId11"/>
    <p:sldLayoutId id="2147485975" r:id="rId12"/>
    <p:sldLayoutId id="2147485976" r:id="rId13"/>
    <p:sldLayoutId id="2147485977" r:id="rId14"/>
  </p:sldLayoutIdLst>
  <p:txStyles>
    <p:titleStyle>
      <a:lvl1pPr marL="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i="0">
          <a:solidFill>
            <a:schemeClr val="accent1"/>
          </a:solidFill>
          <a:latin typeface="Arial Narrow" panose="020B0604020202020204" pitchFamily="34" charset="0"/>
          <a:ea typeface="+mj-ea"/>
          <a:cs typeface="Arial Narrow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5pPr>
      <a:lvl6pPr marL="609585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6pPr>
      <a:lvl7pPr marL="1219170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7pPr>
      <a:lvl8pPr marL="1828754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8pPr>
      <a:lvl9pPr marL="2438339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9pPr>
    </p:titleStyle>
    <p:bodyStyle>
      <a:lvl1pPr marL="300559" indent="-300559" algn="l" rtl="0" eaLnBrk="1" fontAlgn="base" hangingPunct="1">
        <a:spcBef>
          <a:spcPct val="20000"/>
        </a:spcBef>
        <a:spcAft>
          <a:spcPct val="0"/>
        </a:spcAft>
        <a:buClrTx/>
        <a:buSzPct val="80000"/>
        <a:buFont typeface="Courier New" panose="02070309020205020404" pitchFamily="49" charset="0"/>
        <a:buChar char="o"/>
        <a:defRPr sz="20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1pPr>
      <a:lvl2pPr marL="609585" indent="-309026" algn="l" rtl="0" eaLnBrk="1" fontAlgn="base" hangingPunct="1">
        <a:spcBef>
          <a:spcPct val="20000"/>
        </a:spcBef>
        <a:spcAft>
          <a:spcPct val="0"/>
        </a:spcAft>
        <a:buClrTx/>
        <a:buSzPct val="80000"/>
        <a:buFont typeface="Arial" panose="020B0604020202020204" pitchFamily="34" charset="0"/>
        <a:buChar char="•"/>
        <a:tabLst/>
        <a:defRPr sz="1800">
          <a:solidFill>
            <a:schemeClr val="bg2">
              <a:lumMod val="50000"/>
            </a:schemeClr>
          </a:solidFill>
          <a:latin typeface="+mn-lt"/>
          <a:cs typeface="+mn-cs"/>
        </a:defRPr>
      </a:lvl2pPr>
      <a:lvl3pPr marL="905911" indent="-296326" algn="l" rtl="0" eaLnBrk="1" fontAlgn="base" hangingPunct="1">
        <a:spcBef>
          <a:spcPct val="20000"/>
        </a:spcBef>
        <a:spcAft>
          <a:spcPct val="0"/>
        </a:spcAft>
        <a:buClrTx/>
        <a:buSzPct val="80000"/>
        <a:buFont typeface="System Font Regular"/>
        <a:buChar char="-"/>
        <a:defRPr sz="1600">
          <a:solidFill>
            <a:schemeClr val="bg2">
              <a:lumMod val="50000"/>
            </a:schemeClr>
          </a:solidFill>
          <a:latin typeface="+mn-lt"/>
          <a:cs typeface="+mn-cs"/>
        </a:defRPr>
      </a:lvl3pPr>
      <a:lvl4pPr marL="2133547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2" charset="2"/>
        <a:buChar char="§"/>
        <a:defRPr sz="1867">
          <a:solidFill>
            <a:schemeClr val="tx1"/>
          </a:solidFill>
          <a:latin typeface="+mn-lt"/>
          <a:cs typeface="+mn-cs"/>
        </a:defRPr>
      </a:lvl4pPr>
      <a:lvl5pPr marL="2743131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2" charset="2"/>
        <a:buChar char="§"/>
        <a:defRPr sz="1600">
          <a:solidFill>
            <a:schemeClr val="tx1"/>
          </a:solidFill>
          <a:latin typeface="+mn-lt"/>
          <a:cs typeface="+mn-cs"/>
        </a:defRPr>
      </a:lvl5pPr>
      <a:lvl6pPr marL="3352716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6pPr>
      <a:lvl7pPr marL="3962301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7pPr>
      <a:lvl8pPr marL="4571886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8pPr>
      <a:lvl9pPr marL="5181470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6D0769B-938A-C542-923A-DB040D48BFA7}"/>
              </a:ext>
            </a:extLst>
          </p:cNvPr>
          <p:cNvSpPr/>
          <p:nvPr/>
        </p:nvSpPr>
        <p:spPr bwMode="auto">
          <a:xfrm>
            <a:off x="0" y="1081886"/>
            <a:ext cx="12192000" cy="559323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483FE0-0472-C648-976E-F4AEDEA52B18}"/>
              </a:ext>
            </a:extLst>
          </p:cNvPr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4812"/>
          <a:stretch/>
        </p:blipFill>
        <p:spPr>
          <a:xfrm>
            <a:off x="0" y="-3161"/>
            <a:ext cx="12192000" cy="684085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6A0FAE8-EC5B-E544-8559-C68F353E8179}"/>
              </a:ext>
            </a:extLst>
          </p:cNvPr>
          <p:cNvSpPr/>
          <p:nvPr/>
        </p:nvSpPr>
        <p:spPr>
          <a:xfrm>
            <a:off x="0" y="6510528"/>
            <a:ext cx="12192000" cy="35356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82880" y="182881"/>
            <a:ext cx="11789664" cy="76328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182880" tIns="91440" rIns="182880" bIns="91440" numCol="1" anchor="ctr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82880" y="1217592"/>
            <a:ext cx="11789664" cy="5157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0" y="6522720"/>
            <a:ext cx="463296" cy="292608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ctr">
              <a:defRPr sz="1067">
                <a:solidFill>
                  <a:schemeClr val="bg1"/>
                </a:solidFill>
              </a:defRPr>
            </a:lvl1pPr>
          </a:lstStyle>
          <a:p>
            <a:fld id="{D4325D4D-289E-48C1-B277-2BEB492A7D1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55EEC9-DDCC-B144-8594-B99EED8536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895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980" r:id="rId1"/>
    <p:sldLayoutId id="2147485981" r:id="rId2"/>
    <p:sldLayoutId id="2147485982" r:id="rId3"/>
    <p:sldLayoutId id="2147485983" r:id="rId4"/>
    <p:sldLayoutId id="2147485984" r:id="rId5"/>
    <p:sldLayoutId id="2147485985" r:id="rId6"/>
    <p:sldLayoutId id="2147485986" r:id="rId7"/>
    <p:sldLayoutId id="2147485987" r:id="rId8"/>
    <p:sldLayoutId id="2147485988" r:id="rId9"/>
    <p:sldLayoutId id="2147485989" r:id="rId10"/>
    <p:sldLayoutId id="2147485990" r:id="rId11"/>
    <p:sldLayoutId id="2147485991" r:id="rId12"/>
    <p:sldLayoutId id="2147485992" r:id="rId13"/>
  </p:sldLayoutIdLst>
  <p:hf sldNum="0" hdr="0" dt="0"/>
  <p:txStyles>
    <p:titleStyle>
      <a:lvl1pPr marL="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i="0">
          <a:solidFill>
            <a:schemeClr val="bg1"/>
          </a:solidFill>
          <a:latin typeface="Arial Narrow" panose="020B0604020202020204" pitchFamily="34" charset="0"/>
          <a:ea typeface="+mj-ea"/>
          <a:cs typeface="Arial Narrow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5pPr>
      <a:lvl6pPr marL="609585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6pPr>
      <a:lvl7pPr marL="1219170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7pPr>
      <a:lvl8pPr marL="1828754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8pPr>
      <a:lvl9pPr marL="2438339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9pPr>
    </p:titleStyle>
    <p:bodyStyle>
      <a:lvl1pPr marL="300559" indent="-300559" algn="l" rtl="0" eaLnBrk="1" fontAlgn="base" hangingPunct="1">
        <a:spcBef>
          <a:spcPct val="20000"/>
        </a:spcBef>
        <a:spcAft>
          <a:spcPct val="0"/>
        </a:spcAft>
        <a:buClrTx/>
        <a:buSzPct val="80000"/>
        <a:buFont typeface="Courier New" panose="02070309020205020404" pitchFamily="49" charset="0"/>
        <a:buChar char="o"/>
        <a:defRPr sz="2000">
          <a:solidFill>
            <a:schemeClr val="bg1"/>
          </a:solidFill>
          <a:latin typeface="+mn-lt"/>
          <a:ea typeface="+mn-ea"/>
          <a:cs typeface="+mn-cs"/>
        </a:defRPr>
      </a:lvl1pPr>
      <a:lvl2pPr marL="609585" indent="-309026" algn="l" rtl="0" eaLnBrk="1" fontAlgn="base" hangingPunct="1">
        <a:spcBef>
          <a:spcPct val="20000"/>
        </a:spcBef>
        <a:spcAft>
          <a:spcPct val="0"/>
        </a:spcAft>
        <a:buClrTx/>
        <a:buSzPct val="80000"/>
        <a:buFont typeface="Arial" panose="020B0604020202020204" pitchFamily="34" charset="0"/>
        <a:buChar char="•"/>
        <a:tabLst/>
        <a:defRPr sz="1800">
          <a:solidFill>
            <a:schemeClr val="bg1"/>
          </a:solidFill>
          <a:latin typeface="+mn-lt"/>
          <a:cs typeface="+mn-cs"/>
        </a:defRPr>
      </a:lvl2pPr>
      <a:lvl3pPr marL="905911" indent="-296326" algn="l" rtl="0" eaLnBrk="1" fontAlgn="base" hangingPunct="1">
        <a:spcBef>
          <a:spcPct val="20000"/>
        </a:spcBef>
        <a:spcAft>
          <a:spcPct val="0"/>
        </a:spcAft>
        <a:buClrTx/>
        <a:buSzPct val="80000"/>
        <a:buFont typeface="System Font Regular"/>
        <a:buChar char="-"/>
        <a:defRPr sz="1600">
          <a:solidFill>
            <a:schemeClr val="bg1"/>
          </a:solidFill>
          <a:latin typeface="+mn-lt"/>
          <a:cs typeface="+mn-cs"/>
        </a:defRPr>
      </a:lvl3pPr>
      <a:lvl4pPr marL="2133547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2" charset="2"/>
        <a:buChar char="§"/>
        <a:defRPr sz="1867">
          <a:solidFill>
            <a:schemeClr val="tx1"/>
          </a:solidFill>
          <a:latin typeface="+mn-lt"/>
          <a:cs typeface="+mn-cs"/>
        </a:defRPr>
      </a:lvl4pPr>
      <a:lvl5pPr marL="2743131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2" charset="2"/>
        <a:buChar char="§"/>
        <a:defRPr sz="1600">
          <a:solidFill>
            <a:schemeClr val="tx1"/>
          </a:solidFill>
          <a:latin typeface="+mn-lt"/>
          <a:cs typeface="+mn-cs"/>
        </a:defRPr>
      </a:lvl5pPr>
      <a:lvl6pPr marL="3352716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6pPr>
      <a:lvl7pPr marL="3962301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7pPr>
      <a:lvl8pPr marL="4571886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8pPr>
      <a:lvl9pPr marL="5181470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6D0769B-938A-C542-923A-DB040D48BFA7}"/>
              </a:ext>
            </a:extLst>
          </p:cNvPr>
          <p:cNvSpPr/>
          <p:nvPr/>
        </p:nvSpPr>
        <p:spPr bwMode="auto">
          <a:xfrm>
            <a:off x="0" y="1081886"/>
            <a:ext cx="12192000" cy="559323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483FE0-0472-C648-976E-F4AEDEA52B18}"/>
              </a:ext>
            </a:extLst>
          </p:cNvPr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4812"/>
          <a:stretch/>
        </p:blipFill>
        <p:spPr>
          <a:xfrm>
            <a:off x="0" y="-3161"/>
            <a:ext cx="12192000" cy="684085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6A0FAE8-EC5B-E544-8559-C68F353E8179}"/>
              </a:ext>
            </a:extLst>
          </p:cNvPr>
          <p:cNvSpPr/>
          <p:nvPr/>
        </p:nvSpPr>
        <p:spPr>
          <a:xfrm>
            <a:off x="0" y="6510528"/>
            <a:ext cx="12192000" cy="35356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82880" y="182881"/>
            <a:ext cx="11789664" cy="76328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182880" tIns="91440" rIns="182880" bIns="91440" numCol="1" anchor="ctr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82880" y="1217592"/>
            <a:ext cx="11789664" cy="5157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0" y="6522720"/>
            <a:ext cx="463296" cy="292608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ctr">
              <a:defRPr sz="1067">
                <a:solidFill>
                  <a:schemeClr val="bg1"/>
                </a:solidFill>
              </a:defRPr>
            </a:lvl1pPr>
          </a:lstStyle>
          <a:p>
            <a:fld id="{074FC78F-EA34-4D6E-BE7D-A3935B744AF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55EEC9-DDCC-B144-8594-B99EED8536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fld id="{10DABE82-0F0B-4104-BFF9-C1E06061CEC4}" type="datetimeFigureOut">
              <a:rPr lang="en-US" smtClean="0"/>
              <a:t>6/26/2023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652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994" r:id="rId1"/>
    <p:sldLayoutId id="2147485995" r:id="rId2"/>
    <p:sldLayoutId id="2147485996" r:id="rId3"/>
    <p:sldLayoutId id="2147485997" r:id="rId4"/>
    <p:sldLayoutId id="2147485998" r:id="rId5"/>
    <p:sldLayoutId id="2147485999" r:id="rId6"/>
    <p:sldLayoutId id="2147486000" r:id="rId7"/>
    <p:sldLayoutId id="2147486001" r:id="rId8"/>
    <p:sldLayoutId id="2147486002" r:id="rId9"/>
    <p:sldLayoutId id="2147486003" r:id="rId10"/>
    <p:sldLayoutId id="2147486004" r:id="rId11"/>
    <p:sldLayoutId id="2147486005" r:id="rId12"/>
    <p:sldLayoutId id="2147486006" r:id="rId13"/>
  </p:sldLayoutIdLst>
  <p:txStyles>
    <p:titleStyle>
      <a:lvl1pPr marL="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i="0">
          <a:solidFill>
            <a:schemeClr val="bg1"/>
          </a:solidFill>
          <a:latin typeface="Arial Narrow" panose="020B0604020202020204" pitchFamily="34" charset="0"/>
          <a:ea typeface="+mj-ea"/>
          <a:cs typeface="Arial Narrow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5pPr>
      <a:lvl6pPr marL="609585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6pPr>
      <a:lvl7pPr marL="1219170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7pPr>
      <a:lvl8pPr marL="1828754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8pPr>
      <a:lvl9pPr marL="2438339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9pPr>
    </p:titleStyle>
    <p:bodyStyle>
      <a:lvl1pPr marL="300559" indent="-300559" algn="l" rtl="0" eaLnBrk="1" fontAlgn="base" hangingPunct="1">
        <a:spcBef>
          <a:spcPct val="20000"/>
        </a:spcBef>
        <a:spcAft>
          <a:spcPct val="0"/>
        </a:spcAft>
        <a:buClrTx/>
        <a:buSzPct val="80000"/>
        <a:buFont typeface="Courier New" panose="02070309020205020404" pitchFamily="49" charset="0"/>
        <a:buChar char="o"/>
        <a:defRPr sz="2000">
          <a:solidFill>
            <a:schemeClr val="bg1"/>
          </a:solidFill>
          <a:latin typeface="+mn-lt"/>
          <a:ea typeface="+mn-ea"/>
          <a:cs typeface="+mn-cs"/>
        </a:defRPr>
      </a:lvl1pPr>
      <a:lvl2pPr marL="609585" indent="-309026" algn="l" rtl="0" eaLnBrk="1" fontAlgn="base" hangingPunct="1">
        <a:spcBef>
          <a:spcPct val="20000"/>
        </a:spcBef>
        <a:spcAft>
          <a:spcPct val="0"/>
        </a:spcAft>
        <a:buClrTx/>
        <a:buSzPct val="80000"/>
        <a:buFont typeface="Arial" panose="020B0604020202020204" pitchFamily="34" charset="0"/>
        <a:buChar char="•"/>
        <a:tabLst/>
        <a:defRPr sz="1800">
          <a:solidFill>
            <a:schemeClr val="bg1"/>
          </a:solidFill>
          <a:latin typeface="+mn-lt"/>
          <a:cs typeface="+mn-cs"/>
        </a:defRPr>
      </a:lvl2pPr>
      <a:lvl3pPr marL="905911" indent="-296326" algn="l" rtl="0" eaLnBrk="1" fontAlgn="base" hangingPunct="1">
        <a:spcBef>
          <a:spcPct val="20000"/>
        </a:spcBef>
        <a:spcAft>
          <a:spcPct val="0"/>
        </a:spcAft>
        <a:buClrTx/>
        <a:buSzPct val="80000"/>
        <a:buFont typeface="System Font Regular"/>
        <a:buChar char="-"/>
        <a:defRPr sz="1600">
          <a:solidFill>
            <a:schemeClr val="bg1"/>
          </a:solidFill>
          <a:latin typeface="+mn-lt"/>
          <a:cs typeface="+mn-cs"/>
        </a:defRPr>
      </a:lvl3pPr>
      <a:lvl4pPr marL="2133547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2" charset="2"/>
        <a:buChar char="§"/>
        <a:defRPr sz="1867">
          <a:solidFill>
            <a:schemeClr val="tx1"/>
          </a:solidFill>
          <a:latin typeface="+mn-lt"/>
          <a:cs typeface="+mn-cs"/>
        </a:defRPr>
      </a:lvl4pPr>
      <a:lvl5pPr marL="2743131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2" charset="2"/>
        <a:buChar char="§"/>
        <a:defRPr sz="1600">
          <a:solidFill>
            <a:schemeClr val="tx1"/>
          </a:solidFill>
          <a:latin typeface="+mn-lt"/>
          <a:cs typeface="+mn-cs"/>
        </a:defRPr>
      </a:lvl5pPr>
      <a:lvl6pPr marL="3352716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6pPr>
      <a:lvl7pPr marL="3962301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7pPr>
      <a:lvl8pPr marL="4571886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8pPr>
      <a:lvl9pPr marL="5181470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B6A0FAE8-EC5B-E544-8559-C68F353E8179}"/>
              </a:ext>
            </a:extLst>
          </p:cNvPr>
          <p:cNvSpPr/>
          <p:nvPr/>
        </p:nvSpPr>
        <p:spPr>
          <a:xfrm>
            <a:off x="0" y="6510528"/>
            <a:ext cx="12192000" cy="353568"/>
          </a:xfrm>
          <a:prstGeom prst="rect">
            <a:avLst/>
          </a:prstGeom>
          <a:solidFill>
            <a:srgbClr val="0A357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82880" y="182881"/>
            <a:ext cx="11789664" cy="76328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182880" tIns="91440" rIns="182880" bIns="91440" numCol="1" anchor="ctr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82880" y="1217592"/>
            <a:ext cx="11789664" cy="5157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10668000" y="6510528"/>
            <a:ext cx="1524000" cy="353568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CONFIDENTIAL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0" y="6522720"/>
            <a:ext cx="463296" cy="292608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ctr">
              <a:defRPr sz="1067">
                <a:solidFill>
                  <a:schemeClr val="bg1"/>
                </a:solidFill>
              </a:defRPr>
            </a:lvl1pPr>
          </a:lstStyle>
          <a:p>
            <a:fld id="{D4325D4D-289E-48C1-B277-2BEB492A7D1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55EEC9-DDCC-B144-8594-B99EED8536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867" y="6522720"/>
            <a:ext cx="1524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270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009" r:id="rId1"/>
    <p:sldLayoutId id="2147486010" r:id="rId2"/>
    <p:sldLayoutId id="2147486011" r:id="rId3"/>
    <p:sldLayoutId id="2147486012" r:id="rId4"/>
    <p:sldLayoutId id="2147486013" r:id="rId5"/>
    <p:sldLayoutId id="2147486014" r:id="rId6"/>
    <p:sldLayoutId id="2147486015" r:id="rId7"/>
    <p:sldLayoutId id="2147486016" r:id="rId8"/>
    <p:sldLayoutId id="2147486017" r:id="rId9"/>
    <p:sldLayoutId id="2147486018" r:id="rId10"/>
    <p:sldLayoutId id="2147486019" r:id="rId11"/>
    <p:sldLayoutId id="2147486020" r:id="rId12"/>
    <p:sldLayoutId id="2147486021" r:id="rId13"/>
    <p:sldLayoutId id="2147486022" r:id="rId14"/>
  </p:sldLayoutIdLst>
  <p:hf sldNum="0" hdr="0" dt="0"/>
  <p:txStyles>
    <p:titleStyle>
      <a:lvl1pPr marL="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i="0">
          <a:solidFill>
            <a:schemeClr val="accent1"/>
          </a:solidFill>
          <a:latin typeface="Arial Narrow" panose="020B0604020202020204" pitchFamily="34" charset="0"/>
          <a:ea typeface="+mj-ea"/>
          <a:cs typeface="Arial Narrow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5pPr>
      <a:lvl6pPr marL="609585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6pPr>
      <a:lvl7pPr marL="1219170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7pPr>
      <a:lvl8pPr marL="1828754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8pPr>
      <a:lvl9pPr marL="2438339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9pPr>
    </p:titleStyle>
    <p:bodyStyle>
      <a:lvl1pPr marL="300559" indent="-300559" algn="l" rtl="0" eaLnBrk="1" fontAlgn="base" hangingPunct="1">
        <a:spcBef>
          <a:spcPct val="20000"/>
        </a:spcBef>
        <a:spcAft>
          <a:spcPct val="0"/>
        </a:spcAft>
        <a:buClrTx/>
        <a:buSzPct val="80000"/>
        <a:buFont typeface="Courier New" panose="02070309020205020404" pitchFamily="49" charset="0"/>
        <a:buChar char="o"/>
        <a:defRPr sz="20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1pPr>
      <a:lvl2pPr marL="609585" indent="-309026" algn="l" rtl="0" eaLnBrk="1" fontAlgn="base" hangingPunct="1">
        <a:spcBef>
          <a:spcPct val="20000"/>
        </a:spcBef>
        <a:spcAft>
          <a:spcPct val="0"/>
        </a:spcAft>
        <a:buClrTx/>
        <a:buSzPct val="80000"/>
        <a:buFont typeface="Arial" panose="020B0604020202020204" pitchFamily="34" charset="0"/>
        <a:buChar char="•"/>
        <a:tabLst/>
        <a:defRPr sz="1800">
          <a:solidFill>
            <a:schemeClr val="bg2">
              <a:lumMod val="50000"/>
            </a:schemeClr>
          </a:solidFill>
          <a:latin typeface="+mn-lt"/>
          <a:cs typeface="+mn-cs"/>
        </a:defRPr>
      </a:lvl2pPr>
      <a:lvl3pPr marL="905911" indent="-296326" algn="l" rtl="0" eaLnBrk="1" fontAlgn="base" hangingPunct="1">
        <a:spcBef>
          <a:spcPct val="20000"/>
        </a:spcBef>
        <a:spcAft>
          <a:spcPct val="0"/>
        </a:spcAft>
        <a:buClrTx/>
        <a:buSzPct val="80000"/>
        <a:buFont typeface="System Font Regular"/>
        <a:buChar char="-"/>
        <a:defRPr sz="1600">
          <a:solidFill>
            <a:schemeClr val="bg2">
              <a:lumMod val="50000"/>
            </a:schemeClr>
          </a:solidFill>
          <a:latin typeface="+mn-lt"/>
          <a:cs typeface="+mn-cs"/>
        </a:defRPr>
      </a:lvl3pPr>
      <a:lvl4pPr marL="2133547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2" charset="2"/>
        <a:buChar char="§"/>
        <a:defRPr sz="1867">
          <a:solidFill>
            <a:schemeClr val="tx1"/>
          </a:solidFill>
          <a:latin typeface="+mn-lt"/>
          <a:cs typeface="+mn-cs"/>
        </a:defRPr>
      </a:lvl4pPr>
      <a:lvl5pPr marL="2743131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2" charset="2"/>
        <a:buChar char="§"/>
        <a:defRPr sz="1600">
          <a:solidFill>
            <a:schemeClr val="tx1"/>
          </a:solidFill>
          <a:latin typeface="+mn-lt"/>
          <a:cs typeface="+mn-cs"/>
        </a:defRPr>
      </a:lvl5pPr>
      <a:lvl6pPr marL="3352716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6pPr>
      <a:lvl7pPr marL="3962301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7pPr>
      <a:lvl8pPr marL="4571886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8pPr>
      <a:lvl9pPr marL="5181470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3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4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44.png"/><Relationship Id="rId5" Type="http://schemas.openxmlformats.org/officeDocument/2006/relationships/image" Target="../media/image33.png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3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6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72.png"/><Relationship Id="rId4" Type="http://schemas.openxmlformats.org/officeDocument/2006/relationships/image" Target="../media/image7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7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79.png"/><Relationship Id="rId4" Type="http://schemas.openxmlformats.org/officeDocument/2006/relationships/image" Target="../media/image7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83.png"/><Relationship Id="rId4" Type="http://schemas.openxmlformats.org/officeDocument/2006/relationships/image" Target="../media/image8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kableExtra/vignettes/awesome_table_in_html.html" TargetMode="External"/><Relationship Id="rId2" Type="http://schemas.openxmlformats.org/officeDocument/2006/relationships/hyperlink" Target="https://www.tidyverse.org/packages/" TargetMode="External"/><Relationship Id="rId1" Type="http://schemas.openxmlformats.org/officeDocument/2006/relationships/slideLayout" Target="../slideLayouts/slideLayout31.xml"/><Relationship Id="rId5" Type="http://schemas.openxmlformats.org/officeDocument/2006/relationships/hyperlink" Target="http://www.stat.columbia.edu/~tzheng/files/Rcolor.pdf" TargetMode="External"/><Relationship Id="rId4" Type="http://schemas.openxmlformats.org/officeDocument/2006/relationships/hyperlink" Target="https://r-graph-gallery.com/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E1EB8-9086-D844-BC34-FAA8CF61F2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 102: Practical Applications of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3701-4F13-2D43-8283-D255363C9B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 Workshop – Tech</a:t>
            </a:r>
          </a:p>
          <a:p>
            <a:r>
              <a:rPr lang="en-US" dirty="0"/>
              <a:t>June 27, 2023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5C98B9-1639-C747-97DE-5D0A2FF5E4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Charlotte Looby, clooby@rti.org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52AEA3-0A09-C64F-98B4-6E3E04E76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IFD&amp;TC23</a:t>
            </a:r>
          </a:p>
        </p:txBody>
      </p:sp>
    </p:spTree>
    <p:extLst>
      <p:ext uri="{BB962C8B-B14F-4D97-AF65-F5344CB8AC3E}">
        <p14:creationId xmlns:p14="http://schemas.microsoft.com/office/powerpoint/2010/main" val="2228555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0AF8C-06D1-1BAA-133F-8498C9290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032" y="0"/>
            <a:ext cx="10353762" cy="970450"/>
          </a:xfrm>
        </p:spPr>
        <p:txBody>
          <a:bodyPr/>
          <a:lstStyle/>
          <a:p>
            <a:r>
              <a:rPr lang="en-US" dirty="0"/>
              <a:t>Formatting Data - 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FA4C2-890F-0DD6-9C43-BF1D7EE0E6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7032" y="1217103"/>
            <a:ext cx="10666922" cy="4423794"/>
          </a:xfrm>
        </p:spPr>
        <p:txBody>
          <a:bodyPr>
            <a:normAutofit/>
          </a:bodyPr>
          <a:lstStyle/>
          <a:p>
            <a:r>
              <a:rPr lang="en-US" dirty="0"/>
              <a:t>Depending on the format, some dates will be read from CSV files as character. These should be converted to classification “Date”. An R “Date” variable will be in the format YYYY-MM-DD.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First, check which format it’s currently in: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Next, use the function </a:t>
            </a:r>
            <a:r>
              <a:rPr lang="en-US" dirty="0" err="1"/>
              <a:t>as.Date</a:t>
            </a:r>
            <a:r>
              <a:rPr lang="en-US" dirty="0"/>
              <a:t> to convert dob to Date classification in new variable </a:t>
            </a:r>
            <a:r>
              <a:rPr lang="en-US" dirty="0" err="1"/>
              <a:t>dob_new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Check for correct classification.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943E8DC-703C-CD9A-BB05-D68432151A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434" y="5429526"/>
            <a:ext cx="2949795" cy="971274"/>
          </a:xfrm>
          <a:prstGeom prst="rect">
            <a:avLst/>
          </a:prstGeom>
          <a:ln w="9525">
            <a:solidFill>
              <a:srgbClr val="0070C0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C671D1-B6CA-E0B6-CA6C-174B277EC7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435" y="4388954"/>
            <a:ext cx="9373536" cy="374425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14943F8-2840-A8B9-E2B1-87057C410B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435" y="2927924"/>
            <a:ext cx="9946359" cy="501076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3478185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F59D4-42B8-4777-CDAB-4938F8600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6263"/>
            <a:ext cx="10058400" cy="874342"/>
          </a:xfrm>
        </p:spPr>
        <p:txBody>
          <a:bodyPr/>
          <a:lstStyle/>
          <a:p>
            <a:r>
              <a:rPr lang="en-US" dirty="0"/>
              <a:t>Formatting Data – Dates cont’d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3BEE0-D93D-C512-82EC-0F4AB34000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385455"/>
            <a:ext cx="10058400" cy="4502112"/>
          </a:xfrm>
        </p:spPr>
        <p:txBody>
          <a:bodyPr/>
          <a:lstStyle/>
          <a:p>
            <a:r>
              <a:rPr lang="en-US" dirty="0"/>
              <a:t>Now parts of the date can be extracted for use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C61EF1-C628-BCAC-34FE-8463259FF4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080" y="1876134"/>
            <a:ext cx="6167438" cy="333375"/>
          </a:xfrm>
          <a:prstGeom prst="rect">
            <a:avLst/>
          </a:prstGeom>
          <a:ln w="9525">
            <a:solidFill>
              <a:srgbClr val="FFC000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B57E2C-A025-F10C-3EAD-28107D40C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080" y="2298692"/>
            <a:ext cx="4187106" cy="514206"/>
          </a:xfrm>
          <a:prstGeom prst="rect">
            <a:avLst/>
          </a:prstGeom>
          <a:ln w="9525">
            <a:solidFill>
              <a:srgbClr val="FFC000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7989B29-B807-00AA-AC3F-8592264466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080" y="3289443"/>
            <a:ext cx="7334228" cy="333374"/>
          </a:xfrm>
          <a:prstGeom prst="rect">
            <a:avLst/>
          </a:prstGeom>
          <a:ln w="9525">
            <a:solidFill>
              <a:srgbClr val="92D050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431A9A7-905A-1935-1683-1147A37910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5080" y="3711211"/>
            <a:ext cx="8276468" cy="487518"/>
          </a:xfrm>
          <a:prstGeom prst="rect">
            <a:avLst/>
          </a:prstGeom>
          <a:ln w="9525">
            <a:solidFill>
              <a:srgbClr val="92D05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75D1521-9BDB-F3BC-5AE7-BB190D0F05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5080" y="4653579"/>
            <a:ext cx="5466080" cy="406452"/>
          </a:xfrm>
          <a:prstGeom prst="rect">
            <a:avLst/>
          </a:prstGeom>
          <a:ln w="9525">
            <a:solidFill>
              <a:srgbClr val="FF99CC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3E44669-59C5-4E8B-AB90-59FEE4A0C6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5080" y="5138654"/>
            <a:ext cx="2855884" cy="486108"/>
          </a:xfrm>
          <a:prstGeom prst="rect">
            <a:avLst/>
          </a:prstGeom>
          <a:ln w="9525">
            <a:solidFill>
              <a:srgbClr val="FF99CC"/>
            </a:solidFill>
          </a:ln>
        </p:spPr>
      </p:pic>
    </p:spTree>
    <p:extLst>
      <p:ext uri="{BB962C8B-B14F-4D97-AF65-F5344CB8AC3E}">
        <p14:creationId xmlns:p14="http://schemas.microsoft.com/office/powerpoint/2010/main" val="1060546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05326-326D-9E55-6A17-7A615452A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Formatting Data – Dates cont’d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C50ED-38F0-86F9-8643-EEDFED473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calculate age using </a:t>
            </a:r>
            <a:r>
              <a:rPr lang="en-US" dirty="0" err="1"/>
              <a:t>Sys.Date</a:t>
            </a:r>
            <a:r>
              <a:rPr lang="en-US" dirty="0"/>
              <a:t>()</a:t>
            </a:r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endParaRPr lang="en-US" dirty="0"/>
          </a:p>
          <a:p>
            <a:r>
              <a:rPr lang="en-US" dirty="0"/>
              <a:t>Divide by 365.25 days in a year</a:t>
            </a:r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endParaRPr lang="en-US" dirty="0"/>
          </a:p>
          <a:p>
            <a:r>
              <a:rPr lang="en-US" dirty="0"/>
              <a:t>Round down and get the “floor” age</a:t>
            </a:r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FC2C1B-32E1-68CD-B12D-FCE03048D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406" y="1680334"/>
            <a:ext cx="9810750" cy="457200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D20DA8-11FF-B75C-FE70-D6576AEE5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406" y="2784752"/>
            <a:ext cx="6115050" cy="542925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7D6F0A-67A2-3C1C-53F3-DBEDCD6C59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406" y="3795299"/>
            <a:ext cx="5876925" cy="495300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19625944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9FE08-8434-DB98-EECB-B0C5B430C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Formatting Data - Addresses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A49433-E341-5F97-B1C8-17B69682F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825" y="1980952"/>
            <a:ext cx="2636239" cy="404423"/>
          </a:xfrm>
          <a:ln w="9525">
            <a:solidFill>
              <a:srgbClr val="0070C0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49E66E-3B97-A89F-A9E6-A41B1EA65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736" y="2629254"/>
            <a:ext cx="11820525" cy="6000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9BE493C-F4C4-16C9-40BB-3AABA36D82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825" y="3826931"/>
            <a:ext cx="8529090" cy="483063"/>
          </a:xfrm>
          <a:prstGeom prst="rect">
            <a:avLst/>
          </a:prstGeom>
          <a:ln w="9525">
            <a:solidFill>
              <a:srgbClr val="0070C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FE27C75-506E-7C4D-55D5-671E614765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80" y="4485774"/>
            <a:ext cx="11877675" cy="5715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79DD2D7-957A-6629-3AAD-B9F1363CACB4}"/>
              </a:ext>
            </a:extLst>
          </p:cNvPr>
          <p:cNvSpPr txBox="1"/>
          <p:nvPr/>
        </p:nvSpPr>
        <p:spPr>
          <a:xfrm>
            <a:off x="182880" y="1440146"/>
            <a:ext cx="8683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Standardize format of inconsistent address formats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24342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22533-E06D-D7FC-C7C6-603267298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Formatting Data – Addresses Cont’d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83BA9-8544-9118-48B8-FF1AB9909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can we check if all addresses have a valid state?</a:t>
            </a:r>
          </a:p>
          <a:p>
            <a:r>
              <a:rPr lang="en-US" dirty="0"/>
              <a:t>First, extract state from the address string using the word function</a:t>
            </a:r>
          </a:p>
          <a:p>
            <a:endParaRPr lang="en-US" dirty="0"/>
          </a:p>
          <a:p>
            <a:r>
              <a:rPr lang="en-US" dirty="0"/>
              <a:t>Next, use the %in% function to check if the state is in the </a:t>
            </a:r>
            <a:r>
              <a:rPr lang="en-US" dirty="0" err="1"/>
              <a:t>state.abb</a:t>
            </a:r>
            <a:r>
              <a:rPr lang="en-US" dirty="0"/>
              <a:t> vector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Check if there are any </a:t>
            </a:r>
            <a:r>
              <a:rPr lang="en-US" dirty="0" err="1"/>
              <a:t>state_valid</a:t>
            </a:r>
            <a:r>
              <a:rPr lang="en-US" dirty="0"/>
              <a:t>=FALSE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D9E3A25-26F9-8901-9E5F-9342C4D39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75" y="2695716"/>
            <a:ext cx="11982450" cy="581025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41BC369-4B89-7A9F-E514-0DE225048A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454" y="3395875"/>
            <a:ext cx="6738879" cy="336944"/>
          </a:xfrm>
          <a:prstGeom prst="rect">
            <a:avLst/>
          </a:prstGeom>
          <a:ln w="9525">
            <a:solidFill>
              <a:srgbClr val="0070C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D1AE90A-7C0F-9C5E-8BAD-513C106C02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454" y="4271347"/>
            <a:ext cx="5355883" cy="963815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031051-CC6F-B712-2222-4BC0130BEE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2454" y="1915685"/>
            <a:ext cx="6849291" cy="323953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20852393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DED6B-95C2-7BBD-5C90-D91F30DDA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Formatting Data – Addresses Cont’d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441BB-259B-2F97-B7FB-0D157EC2F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Uh oh, there are invalid states! What are they?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should “PE” actually be? Check out first few observations where this happens.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“PE” should actually be “PA”. Use </a:t>
            </a:r>
            <a:r>
              <a:rPr lang="en-US" dirty="0" err="1"/>
              <a:t>ifelse</a:t>
            </a:r>
            <a:r>
              <a:rPr lang="en-US" dirty="0"/>
              <a:t> statement to fix.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2A5747-73F5-3646-76A9-48682C001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467" y="1571446"/>
            <a:ext cx="6198248" cy="799145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192D01-DBA6-C755-2419-298F1422C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545" y="2732828"/>
            <a:ext cx="11458575" cy="581025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3F48D6-9498-B905-94C0-C51D146EB2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467" y="3836771"/>
            <a:ext cx="6134457" cy="950212"/>
          </a:xfrm>
          <a:prstGeom prst="rect">
            <a:avLst/>
          </a:prstGeom>
          <a:ln w="9525"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1628729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78E5F-0DE4-1E70-45BA-0BC986F60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Formatting Data – Addresses Cont’d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E158B-1931-8E0F-FBF9-5C632AF1F2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Check that the fixes were done correctly.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F1CB76-1AB9-871C-E8F9-647ED7334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929" y="1675911"/>
            <a:ext cx="7083345" cy="324428"/>
          </a:xfrm>
          <a:prstGeom prst="rect">
            <a:avLst/>
          </a:prstGeom>
          <a:ln w="9525">
            <a:solidFill>
              <a:srgbClr val="0070C0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A083A1-F456-ACA4-8515-F755565CDC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929" y="2273375"/>
            <a:ext cx="5812443" cy="1071418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21048198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857FA-3C76-A2A3-60B7-00D058E83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874" y="102613"/>
            <a:ext cx="10353762" cy="970450"/>
          </a:xfrm>
        </p:spPr>
        <p:txBody>
          <a:bodyPr>
            <a:normAutofit/>
          </a:bodyPr>
          <a:lstStyle/>
          <a:p>
            <a:r>
              <a:rPr lang="en-US" i="1" dirty="0"/>
              <a:t>Yeah, but how would I do these things the </a:t>
            </a:r>
            <a:r>
              <a:rPr lang="en-US" i="1" dirty="0" err="1">
                <a:solidFill>
                  <a:srgbClr val="00B050"/>
                </a:solidFill>
              </a:rPr>
              <a:t>tidyverse</a:t>
            </a:r>
            <a:r>
              <a:rPr lang="en-US" i="1" dirty="0"/>
              <a:t> way?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B325D-FB44-85D2-E040-AA10FCF1D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400175"/>
            <a:ext cx="10353762" cy="4488995"/>
          </a:xfrm>
        </p:spPr>
        <p:txBody>
          <a:bodyPr/>
          <a:lstStyle/>
          <a:p>
            <a:r>
              <a:rPr lang="en-US" dirty="0" err="1"/>
              <a:t>Tidyverse</a:t>
            </a:r>
            <a:r>
              <a:rPr lang="en-US" dirty="0"/>
              <a:t> coding uses </a:t>
            </a:r>
            <a:r>
              <a:rPr lang="en-US" dirty="0">
                <a:solidFill>
                  <a:srgbClr val="00B050"/>
                </a:solidFill>
              </a:rPr>
              <a:t>pipes</a:t>
            </a:r>
            <a:r>
              <a:rPr lang="en-US" dirty="0"/>
              <a:t> from the </a:t>
            </a:r>
            <a:r>
              <a:rPr lang="en-US" dirty="0" err="1"/>
              <a:t>magrittr</a:t>
            </a:r>
            <a:r>
              <a:rPr lang="en-US" dirty="0"/>
              <a:t> package (get it?)</a:t>
            </a:r>
          </a:p>
          <a:p>
            <a:r>
              <a:rPr lang="en-US" dirty="0"/>
              <a:t>Forward pipe: %&gt;% </a:t>
            </a:r>
          </a:p>
          <a:p>
            <a:pPr marL="36900" indent="0">
              <a:buNone/>
            </a:pPr>
            <a:endParaRPr lang="en-US" dirty="0"/>
          </a:p>
          <a:p>
            <a:r>
              <a:rPr lang="en-US" dirty="0"/>
              <a:t>Coding happens left-to-right instead of inside-to-out</a:t>
            </a:r>
          </a:p>
          <a:p>
            <a:r>
              <a:rPr lang="en-US" dirty="0"/>
              <a:t>Inside-to-out coding: “I arrived at the mall after driving there in my car, in which I fastened my seatbelt.”</a:t>
            </a:r>
          </a:p>
          <a:p>
            <a:r>
              <a:rPr lang="en-US" dirty="0"/>
              <a:t>Left-to-right coding : “I fastened my seatbelt, then drove my car to the mall.”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B2B233-FD76-4B16-05BE-61E46486A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9500" y="1400175"/>
            <a:ext cx="2156051" cy="15525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8D0CAA1-8A52-857A-87D0-A9F08D778D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795" y="4498111"/>
            <a:ext cx="4786044" cy="491899"/>
          </a:xfrm>
          <a:prstGeom prst="rect">
            <a:avLst/>
          </a:prstGeom>
          <a:ln w="9525">
            <a:solidFill>
              <a:srgbClr val="0070C0"/>
            </a:solidFill>
          </a:ln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4020C9B-E7BF-A9FD-D4DE-CC2ABA3BDD3F}"/>
              </a:ext>
            </a:extLst>
          </p:cNvPr>
          <p:cNvCxnSpPr/>
          <p:nvPr/>
        </p:nvCxnSpPr>
        <p:spPr>
          <a:xfrm>
            <a:off x="5879737" y="4744060"/>
            <a:ext cx="653143" cy="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E3D4E5DC-0543-D08E-00B6-997D2642F5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7805" y="4220188"/>
            <a:ext cx="3720831" cy="1047743"/>
          </a:xfrm>
          <a:prstGeom prst="rect">
            <a:avLst/>
          </a:prstGeom>
          <a:ln>
            <a:solidFill>
              <a:srgbClr val="92D050"/>
            </a:solidFill>
          </a:ln>
        </p:spPr>
      </p:pic>
    </p:spTree>
    <p:extLst>
      <p:ext uri="{BB962C8B-B14F-4D97-AF65-F5344CB8AC3E}">
        <p14:creationId xmlns:p14="http://schemas.microsoft.com/office/powerpoint/2010/main" val="36949729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69C6B-0A4E-BF1B-A16E-ADA25EB28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36" y="130125"/>
            <a:ext cx="10875435" cy="970450"/>
          </a:xfrm>
        </p:spPr>
        <p:txBody>
          <a:bodyPr>
            <a:normAutofit/>
          </a:bodyPr>
          <a:lstStyle/>
          <a:p>
            <a:r>
              <a:rPr lang="en-US" dirty="0"/>
              <a:t>Coding the </a:t>
            </a:r>
            <a:r>
              <a:rPr lang="en-US" dirty="0" err="1">
                <a:solidFill>
                  <a:srgbClr val="00B050"/>
                </a:solidFill>
              </a:rPr>
              <a:t>tidyverse</a:t>
            </a:r>
            <a:r>
              <a:rPr lang="en-US" dirty="0"/>
              <a:t> way – formatting data using pipes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4B7E367-6C11-323F-428A-5C8158A3F5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58093" y="2110326"/>
            <a:ext cx="7175500" cy="406400"/>
          </a:xfrm>
          <a:prstGeom prst="rect">
            <a:avLst/>
          </a:prstGeom>
          <a:ln w="9525">
            <a:solidFill>
              <a:srgbClr val="0070C0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2F87897-7523-72D2-F703-4FD5485F5D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8093" y="2710569"/>
            <a:ext cx="7594146" cy="359182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1F4905E-F23F-C7BF-C1DD-A125C619FF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8093" y="3305471"/>
            <a:ext cx="6494689" cy="324734"/>
          </a:xfrm>
          <a:prstGeom prst="rect">
            <a:avLst/>
          </a:prstGeom>
          <a:ln w="9525">
            <a:solidFill>
              <a:srgbClr val="0070C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F1C0EE9-F525-DA65-4CD1-ED43ED0162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69797" y="4792010"/>
            <a:ext cx="8041755" cy="1166898"/>
          </a:xfrm>
          <a:prstGeom prst="rect">
            <a:avLst/>
          </a:prstGeom>
          <a:ln>
            <a:solidFill>
              <a:srgbClr val="92D050"/>
            </a:solidFill>
          </a:ln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4B4E8BD-E406-EF23-4B11-03D41D0245FA}"/>
              </a:ext>
            </a:extLst>
          </p:cNvPr>
          <p:cNvSpPr/>
          <p:nvPr/>
        </p:nvSpPr>
        <p:spPr>
          <a:xfrm>
            <a:off x="1857375" y="1916482"/>
            <a:ext cx="8414657" cy="2059621"/>
          </a:xfrm>
          <a:prstGeom prst="round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E6F7D40-506B-23AA-82AC-78841F59C041}"/>
              </a:ext>
            </a:extLst>
          </p:cNvPr>
          <p:cNvCxnSpPr>
            <a:cxnSpLocks/>
          </p:cNvCxnSpPr>
          <p:nvPr/>
        </p:nvCxnSpPr>
        <p:spPr>
          <a:xfrm>
            <a:off x="5739493" y="4200525"/>
            <a:ext cx="0" cy="36039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54023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99650-4E07-747C-5279-CD019BE68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Exercise #1: Formatting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ABAC4-3945-A20C-23A3-5395CDE5F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1244600"/>
            <a:ext cx="10353762" cy="4368800"/>
          </a:xfrm>
        </p:spPr>
        <p:txBody>
          <a:bodyPr/>
          <a:lstStyle/>
          <a:p>
            <a:pPr marL="494100" indent="-457200">
              <a:buAutoNum type="arabicParenBoth"/>
            </a:pPr>
            <a:r>
              <a:rPr lang="en-US" sz="2400" dirty="0"/>
              <a:t>Format the variable “dob” to be a Date-type variable called “</a:t>
            </a:r>
            <a:r>
              <a:rPr lang="en-US" sz="2400" dirty="0" err="1"/>
              <a:t>dob_new</a:t>
            </a:r>
            <a:r>
              <a:rPr lang="en-US" sz="2400" dirty="0"/>
              <a:t>”.</a:t>
            </a:r>
          </a:p>
          <a:p>
            <a:pPr marL="494100" indent="-457200">
              <a:buAutoNum type="arabicParenBoth"/>
            </a:pPr>
            <a:r>
              <a:rPr lang="en-US" sz="2400" dirty="0"/>
              <a:t>Calculate the respondents’ current ages by creating their “floor” age.</a:t>
            </a:r>
          </a:p>
          <a:p>
            <a:pPr marL="494100" indent="-457200">
              <a:buAutoNum type="arabicParenBoth"/>
            </a:pPr>
            <a:r>
              <a:rPr lang="en-US" sz="2400" dirty="0"/>
              <a:t>Format the variable “address” to be a clearly formatted, “pretty” address.</a:t>
            </a:r>
          </a:p>
          <a:p>
            <a:pPr marL="494100" indent="-457200">
              <a:buAutoNum type="arabicParenBoth"/>
            </a:pPr>
            <a:r>
              <a:rPr lang="en-US" sz="2400" dirty="0"/>
              <a:t>Extract the state from that formatted address. Name the variable “state”.</a:t>
            </a:r>
          </a:p>
          <a:p>
            <a:pPr marL="494100" indent="-457200">
              <a:buAutoNum type="arabicParenBoth"/>
            </a:pPr>
            <a:r>
              <a:rPr lang="en-US" sz="2400" dirty="0"/>
              <a:t>Check for valid addresses. Fix any incorrect addresses using an </a:t>
            </a:r>
            <a:r>
              <a:rPr lang="en-US" sz="2400" dirty="0" err="1"/>
              <a:t>ifelse</a:t>
            </a:r>
            <a:r>
              <a:rPr lang="en-US" sz="2400" dirty="0"/>
              <a:t> statement. Check for valid addresses again to make sure it was done properly.</a:t>
            </a:r>
          </a:p>
          <a:p>
            <a:pPr marL="494100" indent="-457200">
              <a:buAutoNum type="arabicParenBoth"/>
            </a:pPr>
            <a:endParaRPr lang="en-US" dirty="0"/>
          </a:p>
          <a:p>
            <a:pPr marL="494100" indent="-457200">
              <a:buAutoNum type="arabicParenBoth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796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91D41-B934-3DBA-41D0-ADF6CCFF1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Where can I find this PowerPoint presentation? Do I need to have R downloaded?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35D832-31B6-0D93-DA3C-651528B2A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doing the exercises in this workshop, it would be helpful to have this presentation downloaded on your computer.</a:t>
            </a:r>
          </a:p>
          <a:p>
            <a:r>
              <a:rPr lang="en-US" dirty="0"/>
              <a:t>Look for the link in Kevin’s email: </a:t>
            </a:r>
            <a:r>
              <a:rPr lang="en-US" dirty="0">
                <a:solidFill>
                  <a:srgbClr val="FFC000"/>
                </a:solidFill>
              </a:rPr>
              <a:t>https://github.com/CharlotteLoobyRTI/IFDTC_Materials/blob/main/IFDTC_presentation_RTech.pptx</a:t>
            </a:r>
          </a:p>
          <a:p>
            <a:r>
              <a:rPr lang="en-US" dirty="0"/>
              <a:t>Click “View raw” to download.</a:t>
            </a:r>
          </a:p>
          <a:p>
            <a:r>
              <a:rPr lang="en-US" dirty="0"/>
              <a:t>It’s recommended to have R or RStudio downloaded for this workshop, but it’s not necessary.</a:t>
            </a:r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361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1D771-19CD-6B5D-D261-056572E99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52" y="248752"/>
            <a:ext cx="10678277" cy="970450"/>
          </a:xfrm>
        </p:spPr>
        <p:txBody>
          <a:bodyPr>
            <a:noAutofit/>
          </a:bodyPr>
          <a:lstStyle/>
          <a:p>
            <a:r>
              <a:rPr lang="en-US" dirty="0"/>
              <a:t>Creating Summary Statistics – Frequency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853E5-2D0B-4E76-6A94-C9B1F62C5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frequency table of number of children, including percentage</a:t>
            </a:r>
          </a:p>
          <a:p>
            <a:r>
              <a:rPr lang="en-US" dirty="0"/>
              <a:t>First, create a </a:t>
            </a:r>
            <a:r>
              <a:rPr lang="en-US" dirty="0" err="1"/>
              <a:t>data.frame</a:t>
            </a:r>
            <a:r>
              <a:rPr lang="en-US" dirty="0"/>
              <a:t> using the table function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89AA43-122E-4DE1-6765-B433FAF8B1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287" y="2189652"/>
            <a:ext cx="8378008" cy="526761"/>
          </a:xfrm>
          <a:prstGeom prst="rect">
            <a:avLst/>
          </a:prstGeom>
          <a:ln w="9525">
            <a:solidFill>
              <a:srgbClr val="0070C0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86BD79-6C9F-CC14-86D3-731F4E6329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287" y="3060306"/>
            <a:ext cx="2290763" cy="2578492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35677265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7E0EA-B090-49B1-92FD-D24EECA35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24" y="94047"/>
            <a:ext cx="11958320" cy="970450"/>
          </a:xfrm>
        </p:spPr>
        <p:txBody>
          <a:bodyPr>
            <a:noAutofit/>
          </a:bodyPr>
          <a:lstStyle/>
          <a:p>
            <a:r>
              <a:rPr lang="en-US" dirty="0"/>
              <a:t>Creating Summary Statistics – Frequency Table cont’d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9F329-E1B6-6CAD-A642-0EDBA1772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add percentage, divide count by number of observations in the dataset, multiply by 100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A9B6AD-DA6D-8A74-EF75-4E06C1EF1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013" y="1771599"/>
            <a:ext cx="9089392" cy="380423"/>
          </a:xfrm>
          <a:prstGeom prst="rect">
            <a:avLst/>
          </a:prstGeom>
          <a:ln w="9525">
            <a:solidFill>
              <a:srgbClr val="0070C0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021F7F-1C7D-26E5-40C0-68FA77F717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013" y="2525090"/>
            <a:ext cx="2628900" cy="2209800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82A796-7502-F843-F53D-CF6C08A6C9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7595" y="3629990"/>
            <a:ext cx="6676350" cy="1193220"/>
          </a:xfrm>
          <a:prstGeom prst="rect">
            <a:avLst/>
          </a:prstGeom>
          <a:ln>
            <a:solidFill>
              <a:srgbClr val="92D050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1EDA592-B05A-FC65-890E-5853D158C8C4}"/>
              </a:ext>
            </a:extLst>
          </p:cNvPr>
          <p:cNvSpPr txBox="1"/>
          <p:nvPr/>
        </p:nvSpPr>
        <p:spPr>
          <a:xfrm>
            <a:off x="4935309" y="2815772"/>
            <a:ext cx="3609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Or do the whole thing in </a:t>
            </a:r>
            <a:r>
              <a:rPr lang="en-US" dirty="0" err="1">
                <a:solidFill>
                  <a:schemeClr val="bg1"/>
                </a:solidFill>
              </a:rPr>
              <a:t>tidyverse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6516512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49B9E-AB8F-20CF-509B-7FD180FB4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44" y="167458"/>
            <a:ext cx="11409680" cy="970450"/>
          </a:xfrm>
        </p:spPr>
        <p:txBody>
          <a:bodyPr>
            <a:noAutofit/>
          </a:bodyPr>
          <a:lstStyle/>
          <a:p>
            <a:r>
              <a:rPr lang="en-US" dirty="0"/>
              <a:t>Creating Summary Statistics – Other summary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E725B-BD16-C25A-38BB-35BA62C59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2115" y="1056640"/>
            <a:ext cx="10353762" cy="3870960"/>
          </a:xfrm>
        </p:spPr>
        <p:txBody>
          <a:bodyPr/>
          <a:lstStyle/>
          <a:p>
            <a:pPr marL="379800" indent="-342900"/>
            <a:r>
              <a:rPr lang="en-US" dirty="0"/>
              <a:t>Use aggregate function to get the median income by state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DEFD285-4629-E166-F755-EE4B9F46D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803" y="1532592"/>
            <a:ext cx="9582386" cy="590695"/>
          </a:xfrm>
          <a:prstGeom prst="rect">
            <a:avLst/>
          </a:prstGeom>
          <a:ln w="9525">
            <a:solidFill>
              <a:srgbClr val="0070C0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3E54A1-1FDE-07FB-E822-8A201B9776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803" y="2334174"/>
            <a:ext cx="2710007" cy="1397159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D467F7-BC98-7FD0-93A8-7EF5D462F2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5858" y="3429000"/>
            <a:ext cx="6576386" cy="1077026"/>
          </a:xfrm>
          <a:prstGeom prst="rect">
            <a:avLst/>
          </a:prstGeom>
          <a:ln>
            <a:solidFill>
              <a:srgbClr val="92D05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0C9E19-A96D-03A6-8D9F-9C98D0361A3F}"/>
              </a:ext>
            </a:extLst>
          </p:cNvPr>
          <p:cNvSpPr txBox="1"/>
          <p:nvPr/>
        </p:nvSpPr>
        <p:spPr>
          <a:xfrm>
            <a:off x="5125858" y="2917731"/>
            <a:ext cx="33854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bg1"/>
                </a:solidFill>
              </a:rPr>
              <a:t>Tidyverse</a:t>
            </a:r>
            <a:r>
              <a:rPr lang="en-US" sz="2000" dirty="0">
                <a:solidFill>
                  <a:schemeClr val="bg1"/>
                </a:solidFill>
              </a:rPr>
              <a:t> way:</a:t>
            </a:r>
          </a:p>
        </p:txBody>
      </p:sp>
    </p:spTree>
    <p:extLst>
      <p:ext uri="{BB962C8B-B14F-4D97-AF65-F5344CB8AC3E}">
        <p14:creationId xmlns:p14="http://schemas.microsoft.com/office/powerpoint/2010/main" val="14956664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523A3-FE92-080C-4AF1-1F6F2F2E3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980" y="178817"/>
            <a:ext cx="10058400" cy="702303"/>
          </a:xfrm>
        </p:spPr>
        <p:txBody>
          <a:bodyPr>
            <a:normAutofit/>
          </a:bodyPr>
          <a:lstStyle/>
          <a:p>
            <a:r>
              <a:rPr lang="en-US" dirty="0"/>
              <a:t>Creating Tables using </a:t>
            </a:r>
            <a:r>
              <a:rPr lang="en-US" dirty="0" err="1"/>
              <a:t>kable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27E379-AE20-B64B-7A1E-912887F2D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640" y="881120"/>
            <a:ext cx="10698480" cy="4629574"/>
          </a:xfrm>
        </p:spPr>
        <p:txBody>
          <a:bodyPr/>
          <a:lstStyle/>
          <a:p>
            <a:pPr marL="379800" indent="-342900"/>
            <a:r>
              <a:rPr lang="en-US" dirty="0"/>
              <a:t>Create pretty version of </a:t>
            </a:r>
            <a:r>
              <a:rPr lang="en-US" dirty="0" err="1"/>
              <a:t>children_count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78A7F9-29A9-B36D-9BC0-28AC758F5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708" y="1499116"/>
            <a:ext cx="2244208" cy="315768"/>
          </a:xfrm>
          <a:prstGeom prst="rect">
            <a:avLst/>
          </a:prstGeom>
          <a:ln w="9525">
            <a:solidFill>
              <a:srgbClr val="0070C0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E484D8-B440-FD08-3087-940DE3660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708" y="2049734"/>
            <a:ext cx="1825192" cy="2600899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A689A7A-81E2-5CF8-F2B3-3E0726E9369C}"/>
              </a:ext>
            </a:extLst>
          </p:cNvPr>
          <p:cNvCxnSpPr>
            <a:cxnSpLocks/>
          </p:cNvCxnSpPr>
          <p:nvPr/>
        </p:nvCxnSpPr>
        <p:spPr>
          <a:xfrm>
            <a:off x="2889829" y="1671425"/>
            <a:ext cx="360219" cy="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704CEDC3-AA0D-0683-43BE-5B947063D0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1488" y="1332280"/>
            <a:ext cx="8706000" cy="566414"/>
          </a:xfrm>
          <a:prstGeom prst="rect">
            <a:avLst/>
          </a:prstGeom>
          <a:ln w="9525">
            <a:solidFill>
              <a:srgbClr val="0070C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F1FEDC7-2986-C6E0-AD49-1C785E3E2A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1487" y="2049734"/>
            <a:ext cx="3687385" cy="3832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8755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A056B-A2E7-BFF5-A371-F019E79F9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726"/>
            <a:ext cx="10353762" cy="947956"/>
          </a:xfrm>
        </p:spPr>
        <p:txBody>
          <a:bodyPr>
            <a:normAutofit/>
          </a:bodyPr>
          <a:lstStyle/>
          <a:p>
            <a:r>
              <a:rPr lang="en-US" dirty="0"/>
              <a:t>Creating Tables using </a:t>
            </a:r>
            <a:r>
              <a:rPr lang="en-US" dirty="0" err="1"/>
              <a:t>kable</a:t>
            </a:r>
            <a:r>
              <a:rPr lang="en-US" dirty="0"/>
              <a:t> cont’d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3718C3-474B-A9E4-AE9A-D45E9CDB84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6283" y="1057069"/>
            <a:ext cx="8822614" cy="684421"/>
          </a:xfrm>
          <a:ln w="9525">
            <a:solidFill>
              <a:srgbClr val="0070C0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35AF2AA-240B-B648-0DB2-A2A0E15E15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283" y="2030292"/>
            <a:ext cx="4838700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3156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70F01-3C5E-5AE1-143E-56E81C132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207"/>
            <a:ext cx="10353762" cy="970450"/>
          </a:xfrm>
        </p:spPr>
        <p:txBody>
          <a:bodyPr>
            <a:normAutofit/>
          </a:bodyPr>
          <a:lstStyle/>
          <a:p>
            <a:r>
              <a:rPr lang="en-US" dirty="0"/>
              <a:t>Creating Tables using </a:t>
            </a:r>
            <a:r>
              <a:rPr lang="en-US" dirty="0" err="1"/>
              <a:t>kable</a:t>
            </a:r>
            <a:r>
              <a:rPr lang="en-US" dirty="0"/>
              <a:t> cont’d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D3857E-BC59-6075-098B-B5DB9AF5C8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2045" y="995657"/>
            <a:ext cx="2047875" cy="41433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079751B-FB69-2AD0-15F8-0B67989DD829}"/>
              </a:ext>
            </a:extLst>
          </p:cNvPr>
          <p:cNvSpPr txBox="1"/>
          <p:nvPr/>
        </p:nvSpPr>
        <p:spPr>
          <a:xfrm>
            <a:off x="496591" y="2782669"/>
            <a:ext cx="3977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Save off your table in the viewer by going to “Export”: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6F3F0B-5D62-7C06-40B0-FA150657EF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591" y="3568726"/>
            <a:ext cx="4162425" cy="14763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8887D2-8DCA-8248-C5B2-6E949A61B3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515" y="972174"/>
            <a:ext cx="7183120" cy="1343051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39621771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FD676-21A5-DD11-44C7-F52B4D2A4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Exercise #2: Summary statistics and </a:t>
            </a:r>
            <a:r>
              <a:rPr lang="en-US" dirty="0" err="1">
                <a:solidFill>
                  <a:srgbClr val="92D050"/>
                </a:solidFill>
              </a:rPr>
              <a:t>kable</a:t>
            </a:r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51C6C-C13C-ECD9-862B-2F1608703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94100" indent="-457200">
              <a:buAutoNum type="arabicParenBoth"/>
            </a:pPr>
            <a:r>
              <a:rPr lang="en-US" dirty="0"/>
              <a:t>Create a frequency table as a </a:t>
            </a:r>
            <a:r>
              <a:rPr lang="en-US" dirty="0" err="1"/>
              <a:t>data.frame</a:t>
            </a:r>
            <a:r>
              <a:rPr lang="en-US" dirty="0"/>
              <a:t> of how many respondents have each type of pet (pet). Include percentage.</a:t>
            </a:r>
          </a:p>
          <a:p>
            <a:pPr marL="494100" indent="-457200">
              <a:buAutoNum type="arabicParenBoth"/>
            </a:pPr>
            <a:r>
              <a:rPr lang="en-US" dirty="0"/>
              <a:t>Create a table as a </a:t>
            </a:r>
            <a:r>
              <a:rPr lang="en-US" dirty="0" err="1"/>
              <a:t>data.frame</a:t>
            </a:r>
            <a:r>
              <a:rPr lang="en-US" dirty="0"/>
              <a:t> showing the maximum square footage of the respondents’ homes (</a:t>
            </a:r>
            <a:r>
              <a:rPr lang="en-US" dirty="0" err="1"/>
              <a:t>sqft</a:t>
            </a:r>
            <a:r>
              <a:rPr lang="en-US" dirty="0"/>
              <a:t>) within groups of whether the respondents have children (</a:t>
            </a:r>
            <a:r>
              <a:rPr lang="en-US" dirty="0" err="1"/>
              <a:t>has_kids</a:t>
            </a:r>
            <a:r>
              <a:rPr lang="en-US" dirty="0"/>
              <a:t>). Use the function max().</a:t>
            </a:r>
          </a:p>
          <a:p>
            <a:pPr marL="494100" indent="-457200">
              <a:buAutoNum type="arabicParenBoth"/>
            </a:pPr>
            <a:r>
              <a:rPr lang="en-US" dirty="0"/>
              <a:t>Use </a:t>
            </a:r>
            <a:r>
              <a:rPr lang="en-US" dirty="0" err="1"/>
              <a:t>kable</a:t>
            </a:r>
            <a:r>
              <a:rPr lang="en-US" dirty="0"/>
              <a:t> to create a presentation-ready table of either of these </a:t>
            </a:r>
            <a:r>
              <a:rPr lang="en-US" dirty="0" err="1"/>
              <a:t>data.frames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1792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281AD-43A9-52B5-CB18-64FA715B1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Exercise #2: Possible Solutions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8164AD-99F3-C330-AC2A-51A7993D2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753" y="2865119"/>
            <a:ext cx="4327459" cy="33096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D61002-6EC2-8E89-368A-F3DB016A5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45" y="1813216"/>
            <a:ext cx="5761673" cy="818737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5963546-D62F-33B5-A9FE-E1550FBE34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7087" y="3562276"/>
            <a:ext cx="4405244" cy="240286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11F60-97DF-7C01-3F96-78B42A0D17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7419" y="1813216"/>
            <a:ext cx="6204581" cy="1424099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34227717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C0BFA-5214-DAAA-AB3D-735231A43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5629"/>
            <a:ext cx="10353762" cy="970450"/>
          </a:xfrm>
        </p:spPr>
        <p:txBody>
          <a:bodyPr/>
          <a:lstStyle/>
          <a:p>
            <a:r>
              <a:rPr lang="en-US" dirty="0"/>
              <a:t>Creating Graphs using ggplot2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CF8387-7BB4-3FAF-2B09-ADC942FEF1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267" y="1796014"/>
            <a:ext cx="4073176" cy="393272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D18406-EC04-FD89-C944-DBD2F498C2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7450" y="1796014"/>
            <a:ext cx="3743325" cy="37242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8A7D6F-69A6-94C4-A443-CA7A2125F3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0782" y="1796014"/>
            <a:ext cx="3533775" cy="344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8653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6CB7B-6B9C-01B8-AC5B-85E607465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955" y="34214"/>
            <a:ext cx="10353762" cy="655782"/>
          </a:xfrm>
        </p:spPr>
        <p:txBody>
          <a:bodyPr>
            <a:normAutofit/>
          </a:bodyPr>
          <a:lstStyle/>
          <a:p>
            <a:r>
              <a:rPr lang="en-US" dirty="0"/>
              <a:t>Creating Graphs using ggplot2 cont’d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00435-9407-AB00-6474-6FC542B6B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638" y="760584"/>
            <a:ext cx="10353762" cy="4913746"/>
          </a:xfrm>
        </p:spPr>
        <p:txBody>
          <a:bodyPr/>
          <a:lstStyle/>
          <a:p>
            <a:pPr marL="36900" indent="0">
              <a:buNone/>
            </a:pPr>
            <a:r>
              <a:rPr lang="en-US" dirty="0"/>
              <a:t>Bar chart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558C8A-F759-ADCD-ABB5-692820843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847" y="1363832"/>
            <a:ext cx="3616077" cy="483756"/>
          </a:xfrm>
          <a:prstGeom prst="rect">
            <a:avLst/>
          </a:prstGeom>
          <a:ln w="9525">
            <a:solidFill>
              <a:srgbClr val="0070C0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A818AD-F4EE-96AC-59F7-F1EC63A05D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747" y="2160472"/>
            <a:ext cx="4411228" cy="44822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78C3D35-F723-809B-B0ED-0F91524A7C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5590" y="871522"/>
            <a:ext cx="4147127" cy="1283017"/>
          </a:xfrm>
          <a:prstGeom prst="rect">
            <a:avLst/>
          </a:prstGeom>
          <a:ln w="9525">
            <a:solidFill>
              <a:srgbClr val="0070C0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4A2C689-1174-3AD9-B195-B74B8C4B60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6524" y="2225127"/>
            <a:ext cx="4325261" cy="441281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7D626CF-28AD-9C30-F146-CC9F5631D057}"/>
              </a:ext>
            </a:extLst>
          </p:cNvPr>
          <p:cNvCxnSpPr/>
          <p:nvPr/>
        </p:nvCxnSpPr>
        <p:spPr>
          <a:xfrm>
            <a:off x="5119975" y="1513030"/>
            <a:ext cx="951346" cy="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2709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F6A2A-9C92-420E-8727-CB9B510C0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2DAEF-7915-D15E-3D24-B1C1DED4C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Tidyverse</a:t>
            </a:r>
            <a:endParaRPr lang="en-US" dirty="0"/>
          </a:p>
          <a:p>
            <a:r>
              <a:rPr lang="en-US" dirty="0"/>
              <a:t>Importing CSVs</a:t>
            </a:r>
          </a:p>
          <a:p>
            <a:r>
              <a:rPr lang="en-US" dirty="0"/>
              <a:t>Formatting data</a:t>
            </a:r>
          </a:p>
          <a:p>
            <a:r>
              <a:rPr lang="en-US" dirty="0"/>
              <a:t>Creating summary statistics</a:t>
            </a:r>
          </a:p>
          <a:p>
            <a:r>
              <a:rPr lang="en-US" dirty="0"/>
              <a:t>Creating tables using </a:t>
            </a:r>
            <a:r>
              <a:rPr lang="en-US" dirty="0" err="1"/>
              <a:t>kable</a:t>
            </a:r>
            <a:endParaRPr lang="en-US" dirty="0"/>
          </a:p>
          <a:p>
            <a:r>
              <a:rPr lang="en-US" dirty="0"/>
              <a:t>Creating graphs using ggplot2</a:t>
            </a:r>
          </a:p>
          <a:p>
            <a:r>
              <a:rPr lang="en-US" dirty="0"/>
              <a:t>De-identifying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7970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4531F-F153-07E4-D7E0-1BBCFFBC4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6110"/>
            <a:ext cx="10353762" cy="970450"/>
          </a:xfrm>
        </p:spPr>
        <p:txBody>
          <a:bodyPr/>
          <a:lstStyle/>
          <a:p>
            <a:r>
              <a:rPr lang="en-US" dirty="0"/>
              <a:t>Creating Graphs using ggplot2 cont’d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EE0C9-49F9-08BB-5D5F-B7885F89D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143" y="828503"/>
            <a:ext cx="10353762" cy="4729018"/>
          </a:xfrm>
        </p:spPr>
        <p:txBody>
          <a:bodyPr/>
          <a:lstStyle/>
          <a:p>
            <a:pPr marL="36900" indent="0">
              <a:buNone/>
            </a:pPr>
            <a:r>
              <a:rPr lang="en-US" dirty="0"/>
              <a:t>Box plot with groups</a:t>
            </a:r>
          </a:p>
          <a:p>
            <a:pPr marL="36900" indent="0"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756335-B860-6072-75E8-EF4782C28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656" y="4483332"/>
            <a:ext cx="4467225" cy="17430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1F11E32-8E3B-CB9C-2883-9A9984A05C52}"/>
              </a:ext>
            </a:extLst>
          </p:cNvPr>
          <p:cNvSpPr txBox="1"/>
          <p:nvPr/>
        </p:nvSpPr>
        <p:spPr>
          <a:xfrm>
            <a:off x="709656" y="3737860"/>
            <a:ext cx="3977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Save off your graph in the viewer by going to “Export” (same as table):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88C156-01E4-DEEF-F2B7-D6B6D151BF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5659" y="954340"/>
            <a:ext cx="4126257" cy="49888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F56467E-64C7-270E-6C31-1A6D763EEC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625" y="1868229"/>
            <a:ext cx="7284720" cy="1154303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9331558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D6DE-FA88-1DB9-B799-62BA18EAD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Exercise #3: Create graphs using ggplot2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AB240-419A-EDB2-FF1F-B68BB0A0F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94100" indent="-457200">
              <a:buAutoNum type="arabicParenBoth"/>
            </a:pPr>
            <a:r>
              <a:rPr lang="en-US" dirty="0"/>
              <a:t>Create a bar chart of how many respondents have each type of pet (pet).</a:t>
            </a:r>
          </a:p>
          <a:p>
            <a:pPr marL="494100" indent="-457200">
              <a:buAutoNum type="arabicParenBoth"/>
            </a:pPr>
            <a:r>
              <a:rPr lang="en-US" dirty="0"/>
              <a:t>Create a box plot that groups the square footage of the respondents’ homes (</a:t>
            </a:r>
            <a:r>
              <a:rPr lang="en-US" dirty="0" err="1"/>
              <a:t>sqft</a:t>
            </a:r>
            <a:r>
              <a:rPr lang="en-US" dirty="0"/>
              <a:t>) by whether they have children (</a:t>
            </a:r>
            <a:r>
              <a:rPr lang="en-US" dirty="0" err="1"/>
              <a:t>has_kids</a:t>
            </a:r>
            <a:r>
              <a:rPr lang="en-U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5726489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37128-3698-3A4A-654F-FE80048ED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Exercise #3: Possible Solutions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4B67FF-E2B2-486E-37F3-96C01051B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4707" y="946166"/>
            <a:ext cx="5362893" cy="1523274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ADC8B5-3449-9D18-A230-89146820DF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2006" y="2702559"/>
            <a:ext cx="3128293" cy="38868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884DFD8-E656-65E5-6F95-6DECDA21B6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" y="946166"/>
            <a:ext cx="5466080" cy="711035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564C151-CE2B-9B2F-801D-4C3B6151E6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5841" y="1851094"/>
            <a:ext cx="3800157" cy="47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4044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B1643-434F-8768-9C37-E3FBC4686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75" y="52031"/>
            <a:ext cx="10353762" cy="964901"/>
          </a:xfrm>
        </p:spPr>
        <p:txBody>
          <a:bodyPr/>
          <a:lstStyle/>
          <a:p>
            <a:r>
              <a:rPr lang="en-US" dirty="0"/>
              <a:t>De-identifying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C2A73-4A23-FC11-5AEF-72AFF797D9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1933" y="876876"/>
            <a:ext cx="10353762" cy="5155591"/>
          </a:xfrm>
        </p:spPr>
        <p:txBody>
          <a:bodyPr>
            <a:noAutofit/>
          </a:bodyPr>
          <a:lstStyle/>
          <a:p>
            <a:pPr marL="379800" indent="-342900"/>
            <a:r>
              <a:rPr lang="en-US" sz="2400" dirty="0"/>
              <a:t>Remove any personal identifiable information (PII) using </a:t>
            </a:r>
            <a:r>
              <a:rPr lang="en-US" sz="2400" dirty="0">
                <a:solidFill>
                  <a:srgbClr val="FFC000"/>
                </a:solidFill>
              </a:rPr>
              <a:t>base R</a:t>
            </a:r>
            <a:r>
              <a:rPr lang="en-US" sz="2400" dirty="0"/>
              <a:t>:</a:t>
            </a:r>
          </a:p>
          <a:p>
            <a:pPr marL="36900" indent="0">
              <a:buNone/>
            </a:pPr>
            <a:endParaRPr lang="en-US" sz="2400" dirty="0"/>
          </a:p>
          <a:p>
            <a:pPr marL="36900" indent="0">
              <a:buNone/>
            </a:pPr>
            <a:endParaRPr lang="en-US" sz="2400" dirty="0"/>
          </a:p>
          <a:p>
            <a:pPr marL="36900" indent="0">
              <a:buNone/>
            </a:pPr>
            <a:endParaRPr lang="en-US" sz="2400" dirty="0"/>
          </a:p>
          <a:p>
            <a:pPr marL="379800" indent="-342900"/>
            <a:r>
              <a:rPr lang="en-US" sz="2400" dirty="0"/>
              <a:t>Check that the variables left are not PII</a:t>
            </a:r>
          </a:p>
          <a:p>
            <a:pPr marL="36900" indent="0">
              <a:buNone/>
            </a:pPr>
            <a:endParaRPr lang="en-US" sz="2400" dirty="0"/>
          </a:p>
          <a:p>
            <a:pPr marL="36900" indent="0">
              <a:buNone/>
            </a:pPr>
            <a:endParaRPr lang="en-US" sz="2400" dirty="0"/>
          </a:p>
          <a:p>
            <a:pPr marL="379800" indent="-342900"/>
            <a:r>
              <a:rPr lang="en-US" sz="2400" dirty="0" err="1"/>
              <a:t>Tidyverse</a:t>
            </a:r>
            <a:r>
              <a:rPr lang="en-US" sz="2400" dirty="0"/>
              <a:t> way!</a:t>
            </a:r>
          </a:p>
          <a:p>
            <a:pPr marL="379800" indent="-342900"/>
            <a:endParaRPr lang="en-US" sz="2400" dirty="0"/>
          </a:p>
          <a:p>
            <a:pPr marL="379800" indent="-342900"/>
            <a:endParaRPr lang="en-US" sz="2400" dirty="0"/>
          </a:p>
          <a:p>
            <a:pPr marL="379800" indent="-342900"/>
            <a:r>
              <a:rPr lang="en-US" sz="2400" dirty="0"/>
              <a:t>Save it</a:t>
            </a:r>
          </a:p>
          <a:p>
            <a:pPr marL="36900" indent="0">
              <a:buNone/>
            </a:pPr>
            <a:endParaRPr lang="en-US" sz="2400" dirty="0"/>
          </a:p>
          <a:p>
            <a:pPr marL="36900" indent="0">
              <a:buNone/>
            </a:pPr>
            <a:endParaRPr lang="en-US" sz="24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0294552-48C7-DD43-4BA8-D8787D3CC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125" y="1399494"/>
            <a:ext cx="11193942" cy="1139825"/>
          </a:xfrm>
          <a:prstGeom prst="rect">
            <a:avLst/>
          </a:prstGeom>
          <a:ln w="9525">
            <a:solidFill>
              <a:srgbClr val="0070C0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20DE2A6-1B9B-CE6E-D303-E13C1DFF4B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125" y="3169516"/>
            <a:ext cx="11050154" cy="710367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833CAC-F4F3-64A1-B075-908516CC66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125" y="4415139"/>
            <a:ext cx="6360967" cy="837901"/>
          </a:xfrm>
          <a:prstGeom prst="rect">
            <a:avLst/>
          </a:prstGeom>
          <a:ln>
            <a:solidFill>
              <a:srgbClr val="92D050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9936FB-2062-7E11-7D90-D191965B09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125" y="5745898"/>
            <a:ext cx="6134725" cy="332606"/>
          </a:xfrm>
          <a:prstGeom prst="rect">
            <a:avLst/>
          </a:prstGeom>
          <a:ln>
            <a:solidFill>
              <a:srgbClr val="92D050"/>
            </a:solidFill>
          </a:ln>
        </p:spPr>
      </p:pic>
    </p:spTree>
    <p:extLst>
      <p:ext uri="{BB962C8B-B14F-4D97-AF65-F5344CB8AC3E}">
        <p14:creationId xmlns:p14="http://schemas.microsoft.com/office/powerpoint/2010/main" val="22224975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0A573-C544-C726-267E-232CDE183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Exercise #4: De-identify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1BBB9-4E37-D66C-79FE-0351D3C02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94100" indent="-457200">
              <a:buAutoNum type="arabicParenBoth"/>
            </a:pPr>
            <a:r>
              <a:rPr lang="en-US" dirty="0"/>
              <a:t>De-identify the dataset by removing variables containing PII and check variable names after.</a:t>
            </a:r>
          </a:p>
          <a:p>
            <a:pPr marL="494100" indent="-457200">
              <a:buAutoNum type="arabicParenBoth"/>
            </a:pPr>
            <a:r>
              <a:rPr lang="en-US" dirty="0"/>
              <a:t>Be sure to create an ID variable to link the PII back later if needed.</a:t>
            </a:r>
          </a:p>
        </p:txBody>
      </p:sp>
    </p:spTree>
    <p:extLst>
      <p:ext uri="{BB962C8B-B14F-4D97-AF65-F5344CB8AC3E}">
        <p14:creationId xmlns:p14="http://schemas.microsoft.com/office/powerpoint/2010/main" val="24099397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776A1-AFA1-51E8-5503-B8C2A0F91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55" y="96351"/>
            <a:ext cx="10353762" cy="970450"/>
          </a:xfrm>
        </p:spPr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6417E-7362-BEF6-F07A-66CEAA65B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554" y="1066801"/>
            <a:ext cx="11830655" cy="5349409"/>
          </a:xfrm>
        </p:spPr>
        <p:txBody>
          <a:bodyPr>
            <a:normAutofit/>
          </a:bodyPr>
          <a:lstStyle/>
          <a:p>
            <a:r>
              <a:rPr lang="en-US" sz="2400" dirty="0" err="1"/>
              <a:t>tidyverse</a:t>
            </a:r>
            <a:r>
              <a:rPr lang="en-US" sz="2400" dirty="0"/>
              <a:t>: </a:t>
            </a:r>
            <a:r>
              <a:rPr lang="en-US" sz="2400" dirty="0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https://www.tidyverse.org/packages/</a:t>
            </a:r>
            <a:endParaRPr lang="en-US" sz="2400" dirty="0">
              <a:solidFill>
                <a:srgbClr val="FFC000"/>
              </a:solidFill>
            </a:endParaRPr>
          </a:p>
          <a:p>
            <a:pPr lvl="1"/>
            <a:r>
              <a:rPr lang="en-US" sz="2400" dirty="0"/>
              <a:t>This includes information on the other packages that we’ve used within </a:t>
            </a:r>
            <a:r>
              <a:rPr lang="en-US" sz="2400" dirty="0" err="1"/>
              <a:t>tidyverse</a:t>
            </a:r>
            <a:r>
              <a:rPr lang="en-US" sz="2400" dirty="0"/>
              <a:t> (ggplot2, </a:t>
            </a:r>
            <a:r>
              <a:rPr lang="en-US" sz="2400" dirty="0" err="1"/>
              <a:t>stringr</a:t>
            </a:r>
            <a:r>
              <a:rPr lang="en-US" sz="2400" dirty="0"/>
              <a:t>, </a:t>
            </a:r>
            <a:r>
              <a:rPr lang="en-US" sz="2400" dirty="0" err="1"/>
              <a:t>readr</a:t>
            </a:r>
            <a:r>
              <a:rPr lang="en-US" sz="2400" dirty="0"/>
              <a:t>, and </a:t>
            </a:r>
            <a:r>
              <a:rPr lang="en-US" sz="2400" dirty="0" err="1"/>
              <a:t>dplyr</a:t>
            </a:r>
            <a:r>
              <a:rPr lang="en-US" sz="2400" dirty="0"/>
              <a:t>)</a:t>
            </a:r>
          </a:p>
          <a:p>
            <a:r>
              <a:rPr lang="en-US" sz="2400" dirty="0" err="1"/>
              <a:t>kableExtra</a:t>
            </a:r>
            <a:r>
              <a:rPr lang="en-US" sz="2400" dirty="0"/>
              <a:t>: </a:t>
            </a:r>
            <a:r>
              <a:rPr lang="en-US" sz="2400" dirty="0">
                <a:solidFill>
                  <a:srgbClr val="FFC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https://cran.r-project.org/web/packages/kableExtra/vignettes/awesome_table_in_html.html</a:t>
            </a:r>
            <a:endParaRPr lang="en-US" sz="2400" dirty="0">
              <a:solidFill>
                <a:srgbClr val="FFC000"/>
              </a:solidFill>
            </a:endParaRPr>
          </a:p>
          <a:p>
            <a:r>
              <a:rPr lang="en-US" sz="2400" dirty="0"/>
              <a:t>Beautiful graphs for inspiration: </a:t>
            </a:r>
            <a:r>
              <a:rPr lang="en-US" sz="2400" dirty="0">
                <a:solidFill>
                  <a:srgbClr val="FFC0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https://r-graph-gallery.com/</a:t>
            </a:r>
            <a:endParaRPr lang="en-US" sz="2400" dirty="0">
              <a:solidFill>
                <a:srgbClr val="FFC000"/>
              </a:solidFill>
            </a:endParaRPr>
          </a:p>
          <a:p>
            <a:r>
              <a:rPr lang="en-US" sz="2400" dirty="0"/>
              <a:t>All the R colors neatly displayed: </a:t>
            </a:r>
            <a:r>
              <a:rPr lang="en-US" sz="2400" dirty="0">
                <a:solidFill>
                  <a:srgbClr val="FFC0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http://www.stat.columbia.edu/~tzheng/files/Rcolor.pdf</a:t>
            </a:r>
            <a:r>
              <a:rPr lang="en-US" sz="2400" dirty="0">
                <a:solidFill>
                  <a:srgbClr val="FFC000"/>
                </a:solidFill>
              </a:rPr>
              <a:t>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B78DC84-4938-28C6-CBE4-18F51749934C}"/>
              </a:ext>
            </a:extLst>
          </p:cNvPr>
          <p:cNvSpPr txBox="1">
            <a:spLocks/>
          </p:cNvSpPr>
          <p:nvPr/>
        </p:nvSpPr>
        <p:spPr bwMode="auto">
          <a:xfrm>
            <a:off x="136555" y="5037921"/>
            <a:ext cx="10353762" cy="9704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91440" tIns="91440" rIns="182880" bIns="91440" numCol="1" anchor="ctr" anchorCtr="0" compatLnSpc="1">
            <a:prstTxWarp prst="textNoShape">
              <a:avLst/>
            </a:prstTxWarp>
            <a:noAutofit/>
          </a:bodyPr>
          <a:lstStyle>
            <a:lvl1pPr marL="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0" i="0">
                <a:solidFill>
                  <a:schemeClr val="bg1"/>
                </a:solidFill>
                <a:latin typeface="Arial Narrow" panose="020B0604020202020204" pitchFamily="34" charset="0"/>
                <a:ea typeface="+mj-ea"/>
                <a:cs typeface="Arial Narrow" panose="020B0604020202020204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267">
                <a:solidFill>
                  <a:schemeClr val="bg1"/>
                </a:solidFill>
                <a:latin typeface="Arial Narrow" pitchFamily="1" charset="0"/>
                <a:cs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267">
                <a:solidFill>
                  <a:schemeClr val="bg1"/>
                </a:solidFill>
                <a:latin typeface="Arial Narrow" pitchFamily="1" charset="0"/>
                <a:cs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267">
                <a:solidFill>
                  <a:schemeClr val="bg1"/>
                </a:solidFill>
                <a:latin typeface="Arial Narrow" pitchFamily="1" charset="0"/>
                <a:cs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267">
                <a:solidFill>
                  <a:schemeClr val="bg1"/>
                </a:solidFill>
                <a:latin typeface="Arial Narrow" pitchFamily="1" charset="0"/>
                <a:cs typeface="Arial" charset="0"/>
              </a:defRPr>
            </a:lvl5pPr>
            <a:lvl6pPr marL="609585" algn="l" rtl="0" eaLnBrk="1" fontAlgn="base" hangingPunct="1">
              <a:spcBef>
                <a:spcPct val="0"/>
              </a:spcBef>
              <a:spcAft>
                <a:spcPct val="0"/>
              </a:spcAft>
              <a:defRPr sz="4267">
                <a:solidFill>
                  <a:schemeClr val="bg1"/>
                </a:solidFill>
                <a:latin typeface="Arial Narrow" pitchFamily="1" charset="0"/>
                <a:cs typeface="Arial" charset="0"/>
              </a:defRPr>
            </a:lvl6pPr>
            <a:lvl7pPr marL="1219170" algn="l" rtl="0" eaLnBrk="1" fontAlgn="base" hangingPunct="1">
              <a:spcBef>
                <a:spcPct val="0"/>
              </a:spcBef>
              <a:spcAft>
                <a:spcPct val="0"/>
              </a:spcAft>
              <a:defRPr sz="4267">
                <a:solidFill>
                  <a:schemeClr val="bg1"/>
                </a:solidFill>
                <a:latin typeface="Arial Narrow" pitchFamily="1" charset="0"/>
                <a:cs typeface="Arial" charset="0"/>
              </a:defRPr>
            </a:lvl7pPr>
            <a:lvl8pPr marL="1828754" algn="l" rtl="0" eaLnBrk="1" fontAlgn="base" hangingPunct="1">
              <a:spcBef>
                <a:spcPct val="0"/>
              </a:spcBef>
              <a:spcAft>
                <a:spcPct val="0"/>
              </a:spcAft>
              <a:defRPr sz="4267">
                <a:solidFill>
                  <a:schemeClr val="bg1"/>
                </a:solidFill>
                <a:latin typeface="Arial Narrow" pitchFamily="1" charset="0"/>
                <a:cs typeface="Arial" charset="0"/>
              </a:defRPr>
            </a:lvl8pPr>
            <a:lvl9pPr marL="2438339" algn="l" rtl="0" eaLnBrk="1" fontAlgn="base" hangingPunct="1">
              <a:spcBef>
                <a:spcPct val="0"/>
              </a:spcBef>
              <a:spcAft>
                <a:spcPct val="0"/>
              </a:spcAft>
              <a:defRPr sz="4267">
                <a:solidFill>
                  <a:schemeClr val="bg1"/>
                </a:solidFill>
                <a:latin typeface="Arial Narrow" pitchFamily="1" charset="0"/>
                <a:cs typeface="Arial" charset="0"/>
              </a:defRPr>
            </a:lvl9pPr>
          </a:lstStyle>
          <a:p>
            <a:pPr algn="ctr"/>
            <a:r>
              <a:rPr lang="en-US" kern="0" dirty="0"/>
              <a:t>Next step: </a:t>
            </a:r>
            <a:r>
              <a:rPr lang="en-US" i="1" kern="0" dirty="0" err="1"/>
              <a:t>Rmarkdown</a:t>
            </a:r>
            <a:r>
              <a:rPr lang="en-US" i="1" kern="0" dirty="0"/>
              <a:t>!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21652208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8" r="15529"/>
          <a:stretch/>
        </p:blipFill>
        <p:spPr bwMode="auto">
          <a:xfrm>
            <a:off x="1524000" y="1"/>
            <a:ext cx="9144000" cy="6510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088444" y="5482708"/>
            <a:ext cx="6979356" cy="878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sz="4000" b="1" dirty="0">
                <a:solidFill>
                  <a:schemeClr val="bg1"/>
                </a:solidFill>
              </a:rPr>
              <a:t>Thank you</a:t>
            </a:r>
          </a:p>
          <a:p>
            <a:pPr>
              <a:lnSpc>
                <a:spcPct val="70000"/>
              </a:lnSpc>
            </a:pPr>
            <a:endParaRPr lang="en-US" sz="1600" b="1" dirty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>
              <a:lnSpc>
                <a:spcPct val="7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Contact: </a:t>
            </a:r>
            <a:r>
              <a:rPr lang="en-US" sz="1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Charlotte Looby | 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email: clooby@rti.org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F55D2F1-EE4C-1642-A3DC-21C25E8C5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IFD&amp;TC23</a:t>
            </a:r>
          </a:p>
        </p:txBody>
      </p:sp>
    </p:spTree>
    <p:extLst>
      <p:ext uri="{BB962C8B-B14F-4D97-AF65-F5344CB8AC3E}">
        <p14:creationId xmlns:p14="http://schemas.microsoft.com/office/powerpoint/2010/main" val="618571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ED4C6-8214-B3FF-A989-1B745CA38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Tidyverse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F2B3D2-6950-0F0A-9C4E-B92E69895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508" y="1732449"/>
            <a:ext cx="8479705" cy="4277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04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A20BA-7E23-A3DD-DCDD-16E1AF231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What packages will I need?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22CFB-863D-E588-2FB3-6B80CD6535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tidyverse</a:t>
            </a:r>
            <a:r>
              <a:rPr lang="en-US" dirty="0"/>
              <a:t> (this contains the </a:t>
            </a:r>
            <a:r>
              <a:rPr lang="en-US" dirty="0" err="1"/>
              <a:t>readr</a:t>
            </a:r>
            <a:r>
              <a:rPr lang="en-US" dirty="0"/>
              <a:t>, </a:t>
            </a:r>
            <a:r>
              <a:rPr lang="en-US" dirty="0" err="1"/>
              <a:t>stringr</a:t>
            </a:r>
            <a:r>
              <a:rPr lang="en-US" dirty="0"/>
              <a:t>, </a:t>
            </a:r>
            <a:r>
              <a:rPr lang="en-US" dirty="0" err="1"/>
              <a:t>dplyr</a:t>
            </a:r>
            <a:r>
              <a:rPr lang="en-US" dirty="0"/>
              <a:t>, and ggplot2 packages we’ll use)</a:t>
            </a:r>
          </a:p>
          <a:p>
            <a:r>
              <a:rPr lang="en-US" dirty="0" err="1"/>
              <a:t>campfin</a:t>
            </a:r>
            <a:endParaRPr lang="en-US" dirty="0"/>
          </a:p>
          <a:p>
            <a:r>
              <a:rPr lang="en-US" dirty="0" err="1"/>
              <a:t>kableExtra</a:t>
            </a:r>
            <a:endParaRPr lang="en-US" dirty="0"/>
          </a:p>
          <a:p>
            <a:endParaRPr lang="en-US" dirty="0"/>
          </a:p>
          <a:p>
            <a:r>
              <a:rPr lang="en-US" dirty="0"/>
              <a:t>Install them like this: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Load them for use like this: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454472-6741-F0F5-F169-355C0A8615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91" y="3225170"/>
            <a:ext cx="3967884" cy="407660"/>
          </a:xfrm>
          <a:prstGeom prst="rect">
            <a:avLst/>
          </a:prstGeom>
          <a:ln w="9525">
            <a:solidFill>
              <a:srgbClr val="0070C0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559B70B-43E8-26A6-C303-B68CD4E341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991" y="4290120"/>
            <a:ext cx="2513734" cy="430157"/>
          </a:xfrm>
          <a:prstGeom prst="rect">
            <a:avLst/>
          </a:prstGeom>
          <a:ln w="9525"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1803903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532BD-14F0-374E-541D-270196DFB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Importing CSVs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CE79E-D453-A117-9F35-A588AC9F4D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79800" indent="-342900"/>
            <a:r>
              <a:rPr lang="en-US" dirty="0"/>
              <a:t>Use the </a:t>
            </a:r>
            <a:r>
              <a:rPr lang="en-US" dirty="0" err="1"/>
              <a:t>read_csv</a:t>
            </a:r>
            <a:r>
              <a:rPr lang="en-US" dirty="0"/>
              <a:t> function from the </a:t>
            </a:r>
            <a:r>
              <a:rPr lang="en-US" dirty="0" err="1"/>
              <a:t>readr</a:t>
            </a:r>
            <a:r>
              <a:rPr lang="en-US" dirty="0"/>
              <a:t> package (in </a:t>
            </a:r>
            <a:r>
              <a:rPr lang="en-US" dirty="0" err="1"/>
              <a:t>tidyverse</a:t>
            </a:r>
            <a:r>
              <a:rPr lang="en-US" dirty="0"/>
              <a:t>).</a:t>
            </a:r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endParaRPr lang="en-US" dirty="0"/>
          </a:p>
          <a:p>
            <a:pPr marL="379800" indent="-342900"/>
            <a:r>
              <a:rPr lang="en-US" dirty="0"/>
              <a:t>The console will display information about the CSV.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42CA27-1366-2B40-198A-15DB5F8CB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808" y="1779424"/>
            <a:ext cx="4567054" cy="343189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C897781-295B-F3A9-45BB-586F2BAB27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808" y="2905346"/>
            <a:ext cx="9274159" cy="2260285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2267340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FB2C2-470B-CB23-C055-744A8F8D4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Exercise 0: Install packages and import CSV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E055A5-5FD5-461B-24C7-556BE619F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1399624"/>
            <a:ext cx="11545455" cy="405875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(1) Install needed packages (if you haven’t already): </a:t>
            </a:r>
            <a:r>
              <a:rPr lang="en-US" dirty="0" err="1"/>
              <a:t>tidyverse</a:t>
            </a:r>
            <a:r>
              <a:rPr lang="en-US" dirty="0"/>
              <a:t>, </a:t>
            </a:r>
            <a:r>
              <a:rPr lang="en-US" dirty="0" err="1"/>
              <a:t>campfin</a:t>
            </a:r>
            <a:r>
              <a:rPr lang="en-US" dirty="0"/>
              <a:t>, </a:t>
            </a:r>
            <a:r>
              <a:rPr lang="en-US" dirty="0" err="1"/>
              <a:t>kableExtra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(2) Import CSV of dataset we’ll use for exercises and name the data frame “dataset”.</a:t>
            </a:r>
          </a:p>
          <a:p>
            <a:pPr lvl="1"/>
            <a:r>
              <a:rPr lang="en-US" dirty="0"/>
              <a:t>This link is in Kevin’s email</a:t>
            </a:r>
          </a:p>
          <a:p>
            <a:pPr lvl="1"/>
            <a:r>
              <a:rPr lang="en-US" dirty="0">
                <a:solidFill>
                  <a:srgbClr val="FFC000"/>
                </a:solidFill>
              </a:rPr>
              <a:t>https://raw.githubusercontent.com/CharlotteLoobyRTI/IFDTC_Materials/main/PII_toydata2.csv</a:t>
            </a:r>
          </a:p>
        </p:txBody>
      </p:sp>
    </p:spTree>
    <p:extLst>
      <p:ext uri="{BB962C8B-B14F-4D97-AF65-F5344CB8AC3E}">
        <p14:creationId xmlns:p14="http://schemas.microsoft.com/office/powerpoint/2010/main" val="3624614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DD55C-E164-E205-4378-37A4B7B43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Exercise 0 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5F5F28-E3D0-4352-1E46-1772197D63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2182" y="2203073"/>
            <a:ext cx="11790362" cy="2624257"/>
          </a:xfrm>
        </p:spPr>
      </p:pic>
    </p:spTree>
    <p:extLst>
      <p:ext uri="{BB962C8B-B14F-4D97-AF65-F5344CB8AC3E}">
        <p14:creationId xmlns:p14="http://schemas.microsoft.com/office/powerpoint/2010/main" val="348731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A83C-F056-364A-030A-B925BEDD5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out your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45E4EC-4C3D-88B0-2DD3-44B8B99CC8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182" y="1898754"/>
            <a:ext cx="11790362" cy="140409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20E3FE-68D9-A5D3-84CD-546AA98F8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182" y="3653234"/>
            <a:ext cx="5132387" cy="13788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8B58B72-E02B-BA23-E3CE-53952E71FA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563" y="1136553"/>
            <a:ext cx="2952750" cy="381000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2944903159"/>
      </p:ext>
    </p:extLst>
  </p:cSld>
  <p:clrMapOvr>
    <a:masterClrMapping/>
  </p:clrMapOvr>
</p:sld>
</file>

<file path=ppt/theme/theme1.xml><?xml version="1.0" encoding="utf-8"?>
<a:theme xmlns:a="http://schemas.openxmlformats.org/drawingml/2006/main" name="RTI Corporate (White)">
  <a:themeElements>
    <a:clrScheme name="RTI New 6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1E4E96"/>
      </a:accent1>
      <a:accent2>
        <a:srgbClr val="00A3E0"/>
      </a:accent2>
      <a:accent3>
        <a:srgbClr val="68478D"/>
      </a:accent3>
      <a:accent4>
        <a:srgbClr val="83BD00"/>
      </a:accent4>
      <a:accent5>
        <a:srgbClr val="FFC845"/>
      </a:accent5>
      <a:accent6>
        <a:srgbClr val="FF595D"/>
      </a:accent6>
      <a:hlink>
        <a:srgbClr val="0045C7"/>
      </a:hlink>
      <a:folHlink>
        <a:srgbClr val="5D6EC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pitchFamily="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pitchFamily="1" charset="-128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RTI_PPT_standard  -  Read-Only" id="{EDB5C54B-1B9F-4E93-A535-E983F95300AF}" vid="{E5547ACB-DD39-4C16-8E59-91E9F35178A3}"/>
    </a:ext>
  </a:extLst>
</a:theme>
</file>

<file path=ppt/theme/theme2.xml><?xml version="1.0" encoding="utf-8"?>
<a:theme xmlns:a="http://schemas.openxmlformats.org/drawingml/2006/main" name="RTI Corporate Blue)">
  <a:themeElements>
    <a:clrScheme name="RTI New 6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1E4E96"/>
      </a:accent1>
      <a:accent2>
        <a:srgbClr val="00A3E0"/>
      </a:accent2>
      <a:accent3>
        <a:srgbClr val="68478D"/>
      </a:accent3>
      <a:accent4>
        <a:srgbClr val="83BD00"/>
      </a:accent4>
      <a:accent5>
        <a:srgbClr val="FFC845"/>
      </a:accent5>
      <a:accent6>
        <a:srgbClr val="FF595D"/>
      </a:accent6>
      <a:hlink>
        <a:srgbClr val="0045C7"/>
      </a:hlink>
      <a:folHlink>
        <a:srgbClr val="5D6EC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pitchFamily="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pitchFamily="1" charset="-128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RTI_PPT_standard  -  Read-Only" id="{EDB5C54B-1B9F-4E93-A535-E983F95300AF}" vid="{7E55014C-E2AE-4704-AE53-D7559E815F80}"/>
    </a:ext>
  </a:extLst>
</a:theme>
</file>

<file path=ppt/theme/theme3.xml><?xml version="1.0" encoding="utf-8"?>
<a:theme xmlns:a="http://schemas.openxmlformats.org/drawingml/2006/main" name="1_RTI Corporate Blue)">
  <a:themeElements>
    <a:clrScheme name="RTI New 6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1E4E96"/>
      </a:accent1>
      <a:accent2>
        <a:srgbClr val="00A3E0"/>
      </a:accent2>
      <a:accent3>
        <a:srgbClr val="68478D"/>
      </a:accent3>
      <a:accent4>
        <a:srgbClr val="83BD00"/>
      </a:accent4>
      <a:accent5>
        <a:srgbClr val="FFC845"/>
      </a:accent5>
      <a:accent6>
        <a:srgbClr val="FF595D"/>
      </a:accent6>
      <a:hlink>
        <a:srgbClr val="0045C7"/>
      </a:hlink>
      <a:folHlink>
        <a:srgbClr val="5D6EC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pitchFamily="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pitchFamily="1" charset="-128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RTI_PPT_standard2" id="{1445B730-3BDE-4FD4-ABE8-995CB0CDEB64}" vid="{E19EFCA9-4199-4B56-BAC8-3769724409EF}"/>
    </a:ext>
  </a:extLst>
</a:theme>
</file>

<file path=ppt/theme/theme4.xml><?xml version="1.0" encoding="utf-8"?>
<a:theme xmlns:a="http://schemas.openxmlformats.org/drawingml/2006/main" name="1_RTI Corporate (White)">
  <a:themeElements>
    <a:clrScheme name="RTI New 6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1E4E96"/>
      </a:accent1>
      <a:accent2>
        <a:srgbClr val="00A3E0"/>
      </a:accent2>
      <a:accent3>
        <a:srgbClr val="68478D"/>
      </a:accent3>
      <a:accent4>
        <a:srgbClr val="83BD00"/>
      </a:accent4>
      <a:accent5>
        <a:srgbClr val="FFC845"/>
      </a:accent5>
      <a:accent6>
        <a:srgbClr val="FF595D"/>
      </a:accent6>
      <a:hlink>
        <a:srgbClr val="0045C7"/>
      </a:hlink>
      <a:folHlink>
        <a:srgbClr val="5D6EC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pitchFamily="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pitchFamily="1" charset="-128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RTI_PPT_standard2" id="{1445B730-3BDE-4FD4-ABE8-995CB0CDEB64}" vid="{52352711-7BAB-4360-8FDA-E6EB11D6BEB1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RTI_PPT_standard</Template>
  <TotalTime>2324</TotalTime>
  <Words>1325</Words>
  <Application>Microsoft Office PowerPoint</Application>
  <PresentationFormat>Widescreen</PresentationFormat>
  <Paragraphs>184</Paragraphs>
  <Slides>36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36</vt:i4>
      </vt:variant>
    </vt:vector>
  </HeadingPairs>
  <TitlesOfParts>
    <vt:vector size="46" baseType="lpstr">
      <vt:lpstr>Arial</vt:lpstr>
      <vt:lpstr>Arial Narrow</vt:lpstr>
      <vt:lpstr>Calibri</vt:lpstr>
      <vt:lpstr>Courier New</vt:lpstr>
      <vt:lpstr>System Font Regular</vt:lpstr>
      <vt:lpstr>Wingdings</vt:lpstr>
      <vt:lpstr>RTI Corporate (White)</vt:lpstr>
      <vt:lpstr>RTI Corporate Blue)</vt:lpstr>
      <vt:lpstr>1_RTI Corporate Blue)</vt:lpstr>
      <vt:lpstr>1_RTI Corporate (White)</vt:lpstr>
      <vt:lpstr>R 102: Practical Applications of R</vt:lpstr>
      <vt:lpstr>Where can I find this PowerPoint presentation? Do I need to have R downloaded?</vt:lpstr>
      <vt:lpstr>Topics</vt:lpstr>
      <vt:lpstr>Tidyverse</vt:lpstr>
      <vt:lpstr>What packages will I need?</vt:lpstr>
      <vt:lpstr>Importing CSVs</vt:lpstr>
      <vt:lpstr>Exercise 0: Install packages and import CSV</vt:lpstr>
      <vt:lpstr>Exercise 0 results</vt:lpstr>
      <vt:lpstr>Check out your data</vt:lpstr>
      <vt:lpstr>Formatting Data - Dates</vt:lpstr>
      <vt:lpstr>Formatting Data – Dates cont’d</vt:lpstr>
      <vt:lpstr>Formatting Data – Dates cont’d</vt:lpstr>
      <vt:lpstr>Formatting Data - Addresses</vt:lpstr>
      <vt:lpstr>Formatting Data – Addresses Cont’d</vt:lpstr>
      <vt:lpstr>Formatting Data – Addresses Cont’d</vt:lpstr>
      <vt:lpstr>Formatting Data – Addresses Cont’d</vt:lpstr>
      <vt:lpstr>Yeah, but how would I do these things the tidyverse way?</vt:lpstr>
      <vt:lpstr>Coding the tidyverse way – formatting data using pipes</vt:lpstr>
      <vt:lpstr>Exercise #1: Formatting Data</vt:lpstr>
      <vt:lpstr>Creating Summary Statistics – Frequency Table</vt:lpstr>
      <vt:lpstr>Creating Summary Statistics – Frequency Table cont’d</vt:lpstr>
      <vt:lpstr>Creating Summary Statistics – Other summary data</vt:lpstr>
      <vt:lpstr>Creating Tables using kable</vt:lpstr>
      <vt:lpstr>Creating Tables using kable cont’d</vt:lpstr>
      <vt:lpstr>Creating Tables using kable cont’d</vt:lpstr>
      <vt:lpstr>Exercise #2: Summary statistics and kable</vt:lpstr>
      <vt:lpstr>Exercise #2: Possible Solutions</vt:lpstr>
      <vt:lpstr>Creating Graphs using ggplot2</vt:lpstr>
      <vt:lpstr>Creating Graphs using ggplot2 cont’d</vt:lpstr>
      <vt:lpstr>Creating Graphs using ggplot2 cont’d</vt:lpstr>
      <vt:lpstr>Exercise #3: Create graphs using ggplot2</vt:lpstr>
      <vt:lpstr>Exercise #3: Possible Solutions</vt:lpstr>
      <vt:lpstr>De-identifying Data</vt:lpstr>
      <vt:lpstr>Exercise #4: De-identify data</vt:lpstr>
      <vt:lpstr>Resources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Charlotte Looby</dc:creator>
  <cp:lastModifiedBy>Charlotte Looby</cp:lastModifiedBy>
  <cp:revision>8</cp:revision>
  <dcterms:created xsi:type="dcterms:W3CDTF">2023-06-13T21:27:29Z</dcterms:created>
  <dcterms:modified xsi:type="dcterms:W3CDTF">2023-06-27T14:20:17Z</dcterms:modified>
</cp:coreProperties>
</file>

<file path=docProps/thumbnail.jpeg>
</file>